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76" r:id="rId1"/>
    <p:sldMasterId id="2147484089" r:id="rId2"/>
    <p:sldMasterId id="2147484149" r:id="rId3"/>
  </p:sldMasterIdLst>
  <p:notesMasterIdLst>
    <p:notesMasterId r:id="rId61"/>
  </p:notesMasterIdLst>
  <p:handoutMasterIdLst>
    <p:handoutMasterId r:id="rId62"/>
  </p:handoutMasterIdLst>
  <p:sldIdLst>
    <p:sldId id="387" r:id="rId4"/>
    <p:sldId id="396" r:id="rId5"/>
    <p:sldId id="430" r:id="rId6"/>
    <p:sldId id="428" r:id="rId7"/>
    <p:sldId id="398" r:id="rId8"/>
    <p:sldId id="400" r:id="rId9"/>
    <p:sldId id="401" r:id="rId10"/>
    <p:sldId id="429" r:id="rId11"/>
    <p:sldId id="432" r:id="rId12"/>
    <p:sldId id="436" r:id="rId13"/>
    <p:sldId id="438" r:id="rId14"/>
    <p:sldId id="442" r:id="rId15"/>
    <p:sldId id="494" r:id="rId16"/>
    <p:sldId id="495" r:id="rId17"/>
    <p:sldId id="496" r:id="rId18"/>
    <p:sldId id="497" r:id="rId19"/>
    <p:sldId id="499" r:id="rId20"/>
    <p:sldId id="500" r:id="rId21"/>
    <p:sldId id="501" r:id="rId22"/>
    <p:sldId id="502" r:id="rId23"/>
    <p:sldId id="444" r:id="rId24"/>
    <p:sldId id="407" r:id="rId25"/>
    <p:sldId id="408" r:id="rId26"/>
    <p:sldId id="491" r:id="rId27"/>
    <p:sldId id="445" r:id="rId28"/>
    <p:sldId id="409" r:id="rId29"/>
    <p:sldId id="410" r:id="rId30"/>
    <p:sldId id="446" r:id="rId31"/>
    <p:sldId id="411" r:id="rId32"/>
    <p:sldId id="493" r:id="rId33"/>
    <p:sldId id="412" r:id="rId34"/>
    <p:sldId id="449" r:id="rId35"/>
    <p:sldId id="455" r:id="rId36"/>
    <p:sldId id="451" r:id="rId37"/>
    <p:sldId id="452" r:id="rId38"/>
    <p:sldId id="454" r:id="rId39"/>
    <p:sldId id="453" r:id="rId40"/>
    <p:sldId id="456" r:id="rId41"/>
    <p:sldId id="479" r:id="rId42"/>
    <p:sldId id="378" r:id="rId43"/>
    <p:sldId id="480" r:id="rId44"/>
    <p:sldId id="492" r:id="rId45"/>
    <p:sldId id="466" r:id="rId46"/>
    <p:sldId id="481" r:id="rId47"/>
    <p:sldId id="482" r:id="rId48"/>
    <p:sldId id="489" r:id="rId49"/>
    <p:sldId id="483" r:id="rId50"/>
    <p:sldId id="467" r:id="rId51"/>
    <p:sldId id="487" r:id="rId52"/>
    <p:sldId id="488" r:id="rId53"/>
    <p:sldId id="485" r:id="rId54"/>
    <p:sldId id="484" r:id="rId55"/>
    <p:sldId id="471" r:id="rId56"/>
    <p:sldId id="472" r:id="rId57"/>
    <p:sldId id="473" r:id="rId58"/>
    <p:sldId id="490" r:id="rId59"/>
    <p:sldId id="358" r:id="rId6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FFCC"/>
    <a:srgbClr val="FF3300"/>
    <a:srgbClr val="FFFF99"/>
    <a:srgbClr val="0000CC"/>
    <a:srgbClr val="0066CC"/>
    <a:srgbClr val="FDFDFD"/>
    <a:srgbClr val="00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69353" autoAdjust="0"/>
  </p:normalViewPr>
  <p:slideViewPr>
    <p:cSldViewPr>
      <p:cViewPr varScale="1">
        <p:scale>
          <a:sx n="46" d="100"/>
          <a:sy n="46" d="100"/>
        </p:scale>
        <p:origin x="-18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9FF8E-4F4E-4462-B46A-B725D0E17E11}" type="doc">
      <dgm:prSet loTypeId="urn:diagrams.loki3.com/BracketList+Icon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4CE93990-C954-4C4D-86A4-51C49AB1AF31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0"/>
          <a:r>
            <a:rPr lang="es-ES" sz="2000" b="1" cap="none" spc="0" dirty="0" smtClean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rPr>
            <a:t>Herramientas interactivas</a:t>
          </a:r>
          <a:endParaRPr lang="es-ES" sz="2000" b="1" i="0" cap="none" spc="0" baseline="0" dirty="0">
            <a:ln w="11430">
              <a:solidFill>
                <a:srgbClr val="0000FF"/>
              </a:solidFill>
            </a:ln>
            <a:solidFill>
              <a:srgbClr val="0000FF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024138D5-B2F0-4654-A953-8C7DDC342A00}" type="parTrans" cxnId="{6FD5C1E9-1168-4049-8344-C922ABDD0B2B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D4B465-16B8-4BAE-BC0B-5418D635413D}" type="sibTrans" cxnId="{6FD5C1E9-1168-4049-8344-C922ABDD0B2B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313DCB1-0513-4597-BB10-A5180289B4AD}">
      <dgm:prSet custT="1"/>
      <dgm:spPr>
        <a:noFill/>
        <a:ln>
          <a:noFill/>
        </a:ln>
      </dgm:spPr>
      <dgm:t>
        <a:bodyPr/>
        <a:lstStyle/>
        <a:p>
          <a:r>
            <a:rPr lang="es-ES" sz="1800" b="1" dirty="0" smtClean="0">
              <a:latin typeface="Calibri" panose="020F0502020204030204" pitchFamily="34" charset="0"/>
            </a:rPr>
            <a:t>Marcar textos </a:t>
          </a:r>
          <a:endParaRPr lang="es-ES" sz="1800" b="1" dirty="0">
            <a:latin typeface="Calibri" panose="020F0502020204030204" pitchFamily="34" charset="0"/>
          </a:endParaRPr>
        </a:p>
      </dgm:t>
    </dgm:pt>
    <dgm:pt modelId="{10500830-7A77-4DFD-825D-EEF5F65C2EB8}" type="parTrans" cxnId="{46750CA0-0C25-4EF5-AE7C-0E3639965537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FE7637C9-0CB4-46FB-9CBA-264CE766D147}" type="sibTrans" cxnId="{46750CA0-0C25-4EF5-AE7C-0E3639965537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A5520184-6710-43AC-917C-C4BF882E18E8}">
      <dgm:prSet custT="1"/>
      <dgm:spPr>
        <a:noFill/>
        <a:ln>
          <a:noFill/>
        </a:ln>
      </dgm:spPr>
      <dgm:t>
        <a:bodyPr/>
        <a:lstStyle/>
        <a:p>
          <a:r>
            <a:rPr lang="es-ES" sz="1800" b="1" dirty="0" smtClean="0">
              <a:latin typeface="Calibri" panose="020F0502020204030204" pitchFamily="34" charset="0"/>
            </a:rPr>
            <a:t>Definir palabras </a:t>
          </a:r>
          <a:endParaRPr lang="es-ES" sz="1800" b="1" dirty="0">
            <a:latin typeface="Calibri" panose="020F0502020204030204" pitchFamily="34" charset="0"/>
          </a:endParaRPr>
        </a:p>
      </dgm:t>
    </dgm:pt>
    <dgm:pt modelId="{2F93DEC7-5F10-45A2-9537-786F250882AD}" type="parTrans" cxnId="{4D7F96E3-E54F-4F5A-9F5C-8A8C984A60AC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71B77C1A-E366-4F65-BC56-8CCA1BE69C4F}" type="sibTrans" cxnId="{4D7F96E3-E54F-4F5A-9F5C-8A8C984A60AC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0CD2CC22-3858-4918-8526-2FF5F8AC8ACC}">
      <dgm:prSet custT="1"/>
      <dgm:spPr>
        <a:noFill/>
        <a:ln>
          <a:noFill/>
        </a:ln>
      </dgm:spPr>
      <dgm:t>
        <a:bodyPr/>
        <a:lstStyle/>
        <a:p>
          <a:r>
            <a:rPr lang="es-ES" sz="1800" b="1" dirty="0" smtClean="0">
              <a:latin typeface="Calibri" panose="020F0502020204030204" pitchFamily="34" charset="0"/>
            </a:rPr>
            <a:t>Explicación de frases </a:t>
          </a:r>
          <a:endParaRPr lang="es-ES" sz="1800" b="1" dirty="0">
            <a:latin typeface="Calibri" panose="020F0502020204030204" pitchFamily="34" charset="0"/>
          </a:endParaRPr>
        </a:p>
      </dgm:t>
    </dgm:pt>
    <dgm:pt modelId="{6A4702C4-5D40-42EA-B796-397E5D8988C6}" type="parTrans" cxnId="{A1E28E10-9648-44BE-A19E-60CF99412765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A70955F3-688B-4C0A-9224-7D0EDE3820DC}" type="sibTrans" cxnId="{A1E28E10-9648-44BE-A19E-60CF99412765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85FA97A3-B4CE-4238-BC4F-B79E76CE1359}">
      <dgm:prSet custT="1"/>
      <dgm:spPr>
        <a:noFill/>
        <a:ln>
          <a:noFill/>
        </a:ln>
      </dgm:spPr>
      <dgm:t>
        <a:bodyPr/>
        <a:lstStyle/>
        <a:p>
          <a:r>
            <a:rPr lang="es-ES" sz="1800" b="1" dirty="0" smtClean="0">
              <a:latin typeface="Calibri" panose="020F0502020204030204" pitchFamily="34" charset="0"/>
            </a:rPr>
            <a:t>Hacer anotaciones </a:t>
          </a:r>
          <a:endParaRPr lang="es-ES" sz="1800" b="1" dirty="0">
            <a:latin typeface="Calibri" panose="020F0502020204030204" pitchFamily="34" charset="0"/>
          </a:endParaRPr>
        </a:p>
      </dgm:t>
    </dgm:pt>
    <dgm:pt modelId="{32C0D6DA-CAC7-4D5F-B99A-604FE0EEBC1D}" type="parTrans" cxnId="{30755D78-23F0-4927-A10F-5143615C2436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A12F0FBE-1E4F-430A-9839-AEA07CF0586F}" type="sibTrans" cxnId="{30755D78-23F0-4927-A10F-5143615C2436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A70E3807-E94C-482D-8870-FB3100AE8301}">
      <dgm:prSet custT="1"/>
      <dgm:spPr>
        <a:noFill/>
        <a:ln>
          <a:noFill/>
        </a:ln>
      </dgm:spPr>
      <dgm:t>
        <a:bodyPr/>
        <a:lstStyle/>
        <a:p>
          <a:r>
            <a:rPr lang="es-ES" sz="1800" b="1" dirty="0" smtClean="0">
              <a:latin typeface="Calibri" panose="020F0502020204030204" pitchFamily="34" charset="0"/>
            </a:rPr>
            <a:t>Crear su estante personal </a:t>
          </a:r>
          <a:endParaRPr lang="es-ES" sz="1800" b="1" dirty="0">
            <a:latin typeface="Calibri" panose="020F0502020204030204" pitchFamily="34" charset="0"/>
          </a:endParaRPr>
        </a:p>
      </dgm:t>
    </dgm:pt>
    <dgm:pt modelId="{2EA301C9-52EC-4D90-9883-332E0EB831E1}" type="parTrans" cxnId="{98DCDDC9-59E6-4775-90D5-383E073866E1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6A416CDE-CA5F-4B6C-9525-AB9A12A53C0B}" type="sibTrans" cxnId="{98DCDDC9-59E6-4775-90D5-383E073866E1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8C7A4944-7BEF-4B5E-AAF6-2E44E612C34E}">
      <dgm:prSet custT="1"/>
      <dgm:spPr>
        <a:noFill/>
        <a:ln>
          <a:noFill/>
        </a:ln>
      </dgm:spPr>
      <dgm:t>
        <a:bodyPr/>
        <a:lstStyle/>
        <a:p>
          <a:r>
            <a:rPr lang="es-ES" sz="1800" b="1" dirty="0" smtClean="0">
              <a:latin typeface="Calibri" panose="020F0502020204030204" pitchFamily="34" charset="0"/>
            </a:rPr>
            <a:t>Traducir </a:t>
          </a:r>
          <a:endParaRPr lang="es-ES" sz="1800" b="1" dirty="0">
            <a:latin typeface="Calibri" panose="020F0502020204030204" pitchFamily="34" charset="0"/>
          </a:endParaRPr>
        </a:p>
      </dgm:t>
    </dgm:pt>
    <dgm:pt modelId="{29721585-7D36-4AA0-85B2-3755691A84E8}" type="parTrans" cxnId="{E6F17EF2-3F03-40DF-B4AB-1FB34503A8C1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5FB95F81-19F9-4393-B54F-80D57D538595}" type="sibTrans" cxnId="{E6F17EF2-3F03-40DF-B4AB-1FB34503A8C1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0B6F4F1A-C9B1-4D61-97F8-FFEB5CE28B29}">
      <dgm:prSet custT="1"/>
      <dgm:spPr>
        <a:noFill/>
        <a:ln>
          <a:noFill/>
        </a:ln>
      </dgm:spPr>
      <dgm:t>
        <a:bodyPr/>
        <a:lstStyle/>
        <a:p>
          <a:r>
            <a:rPr lang="es-ES" sz="1800" b="1" dirty="0" smtClean="0">
              <a:latin typeface="Calibri" panose="020F0502020204030204" pitchFamily="34" charset="0"/>
            </a:rPr>
            <a:t>Copiar, imprimir, buscar biografías, etc.</a:t>
          </a:r>
          <a:r>
            <a:rPr lang="es-ES" sz="1800" b="1" i="0" baseline="0" dirty="0" smtClean="0">
              <a:latin typeface="Calibri" panose="020F0502020204030204" pitchFamily="34" charset="0"/>
            </a:rPr>
            <a:t>.</a:t>
          </a:r>
          <a:endParaRPr lang="es-ES" sz="1800" b="1" dirty="0">
            <a:latin typeface="Calibri" panose="020F0502020204030204" pitchFamily="34" charset="0"/>
          </a:endParaRPr>
        </a:p>
      </dgm:t>
    </dgm:pt>
    <dgm:pt modelId="{5720E544-DF6A-4F67-BE67-CB0640A4A718}" type="parTrans" cxnId="{448EA3D7-A662-4974-AE63-5396846BFB4C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1EAEDE05-558E-4DBD-BB20-8C6F6D9A90B9}" type="sibTrans" cxnId="{448EA3D7-A662-4974-AE63-5396846BFB4C}">
      <dgm:prSet/>
      <dgm:spPr/>
      <dgm:t>
        <a:bodyPr/>
        <a:lstStyle/>
        <a:p>
          <a:endParaRPr lang="es-ES" sz="1800" b="1">
            <a:latin typeface="Calibri" panose="020F0502020204030204" pitchFamily="34" charset="0"/>
          </a:endParaRPr>
        </a:p>
      </dgm:t>
    </dgm:pt>
    <dgm:pt modelId="{861EC241-871D-4290-8539-2355B741FD0D}" type="pres">
      <dgm:prSet presAssocID="{AEC9FF8E-4F4E-4462-B46A-B725D0E17E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CCD39EE-1DC1-4E31-94CF-037D0C84CEB3}" type="pres">
      <dgm:prSet presAssocID="{4CE93990-C954-4C4D-86A4-51C49AB1AF31}" presName="linNode" presStyleCnt="0"/>
      <dgm:spPr/>
      <dgm:t>
        <a:bodyPr/>
        <a:lstStyle/>
        <a:p>
          <a:endParaRPr lang="es-MX"/>
        </a:p>
      </dgm:t>
    </dgm:pt>
    <dgm:pt modelId="{227F67A3-1734-49CB-B3CC-EA123DE6B678}" type="pres">
      <dgm:prSet presAssocID="{4CE93990-C954-4C4D-86A4-51C49AB1AF31}" presName="parTx" presStyleLbl="revTx" presStyleIdx="0" presStyleCnt="1" custScaleX="18180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B96DDB-1746-40B5-8199-E31F3FAFCDF6}" type="pres">
      <dgm:prSet presAssocID="{4CE93990-C954-4C4D-86A4-51C49AB1AF31}" presName="bracket" presStyleLbl="parChTrans1D1" presStyleIdx="0" presStyleCnt="1"/>
      <dgm:spPr>
        <a:ln>
          <a:solidFill>
            <a:srgbClr val="0000FF"/>
          </a:solidFill>
        </a:ln>
      </dgm:spPr>
      <dgm:t>
        <a:bodyPr/>
        <a:lstStyle/>
        <a:p>
          <a:endParaRPr lang="es-MX"/>
        </a:p>
      </dgm:t>
    </dgm:pt>
    <dgm:pt modelId="{852A6D23-5A68-4AEC-9324-4B6B55197703}" type="pres">
      <dgm:prSet presAssocID="{4CE93990-C954-4C4D-86A4-51C49AB1AF31}" presName="spH" presStyleCnt="0"/>
      <dgm:spPr/>
      <dgm:t>
        <a:bodyPr/>
        <a:lstStyle/>
        <a:p>
          <a:endParaRPr lang="es-MX"/>
        </a:p>
      </dgm:t>
    </dgm:pt>
    <dgm:pt modelId="{17E53AEE-4A6E-42D6-A8B6-769EB7F6ADE4}" type="pres">
      <dgm:prSet presAssocID="{4CE93990-C954-4C4D-86A4-51C49AB1AF31}" presName="desTx" presStyleLbl="node1" presStyleIdx="0" presStyleCnt="1" custLinFactX="5053" custLinFactNeighborX="100000" custLinFactNeighborY="-7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3813FC0-5814-4EBF-A933-0F25544A3180}" type="presOf" srcId="{0B6F4F1A-C9B1-4D61-97F8-FFEB5CE28B29}" destId="{17E53AEE-4A6E-42D6-A8B6-769EB7F6ADE4}" srcOrd="0" destOrd="6" presId="urn:diagrams.loki3.com/BracketList+Icon"/>
    <dgm:cxn modelId="{46750CA0-0C25-4EF5-AE7C-0E3639965537}" srcId="{4CE93990-C954-4C4D-86A4-51C49AB1AF31}" destId="{6313DCB1-0513-4597-BB10-A5180289B4AD}" srcOrd="0" destOrd="0" parTransId="{10500830-7A77-4DFD-825D-EEF5F65C2EB8}" sibTransId="{FE7637C9-0CB4-46FB-9CBA-264CE766D147}"/>
    <dgm:cxn modelId="{213FEBE8-51B4-4A58-9C49-A9D75C43861B}" type="presOf" srcId="{85FA97A3-B4CE-4238-BC4F-B79E76CE1359}" destId="{17E53AEE-4A6E-42D6-A8B6-769EB7F6ADE4}" srcOrd="0" destOrd="3" presId="urn:diagrams.loki3.com/BracketList+Icon"/>
    <dgm:cxn modelId="{2B48B2A2-8261-4E62-8FCE-A7BBFCCCB981}" type="presOf" srcId="{A70E3807-E94C-482D-8870-FB3100AE8301}" destId="{17E53AEE-4A6E-42D6-A8B6-769EB7F6ADE4}" srcOrd="0" destOrd="4" presId="urn:diagrams.loki3.com/BracketList+Icon"/>
    <dgm:cxn modelId="{D6D9A59B-807E-4B75-B5AD-653497A2ACDD}" type="presOf" srcId="{AEC9FF8E-4F4E-4462-B46A-B725D0E17E11}" destId="{861EC241-871D-4290-8539-2355B741FD0D}" srcOrd="0" destOrd="0" presId="urn:diagrams.loki3.com/BracketList+Icon"/>
    <dgm:cxn modelId="{E6F17EF2-3F03-40DF-B4AB-1FB34503A8C1}" srcId="{4CE93990-C954-4C4D-86A4-51C49AB1AF31}" destId="{8C7A4944-7BEF-4B5E-AAF6-2E44E612C34E}" srcOrd="5" destOrd="0" parTransId="{29721585-7D36-4AA0-85B2-3755691A84E8}" sibTransId="{5FB95F81-19F9-4393-B54F-80D57D538595}"/>
    <dgm:cxn modelId="{30755D78-23F0-4927-A10F-5143615C2436}" srcId="{4CE93990-C954-4C4D-86A4-51C49AB1AF31}" destId="{85FA97A3-B4CE-4238-BC4F-B79E76CE1359}" srcOrd="3" destOrd="0" parTransId="{32C0D6DA-CAC7-4D5F-B99A-604FE0EEBC1D}" sibTransId="{A12F0FBE-1E4F-430A-9839-AEA07CF0586F}"/>
    <dgm:cxn modelId="{7162BBAE-6E9B-40EC-99B1-E31F999CF6B6}" type="presOf" srcId="{0CD2CC22-3858-4918-8526-2FF5F8AC8ACC}" destId="{17E53AEE-4A6E-42D6-A8B6-769EB7F6ADE4}" srcOrd="0" destOrd="2" presId="urn:diagrams.loki3.com/BracketList+Icon"/>
    <dgm:cxn modelId="{2B51F003-EFC7-4E98-92B5-4E64C91213DB}" type="presOf" srcId="{4CE93990-C954-4C4D-86A4-51C49AB1AF31}" destId="{227F67A3-1734-49CB-B3CC-EA123DE6B678}" srcOrd="0" destOrd="0" presId="urn:diagrams.loki3.com/BracketList+Icon"/>
    <dgm:cxn modelId="{760288F1-D748-426D-B7F9-A790AB82065C}" type="presOf" srcId="{6313DCB1-0513-4597-BB10-A5180289B4AD}" destId="{17E53AEE-4A6E-42D6-A8B6-769EB7F6ADE4}" srcOrd="0" destOrd="0" presId="urn:diagrams.loki3.com/BracketList+Icon"/>
    <dgm:cxn modelId="{98DCDDC9-59E6-4775-90D5-383E073866E1}" srcId="{4CE93990-C954-4C4D-86A4-51C49AB1AF31}" destId="{A70E3807-E94C-482D-8870-FB3100AE8301}" srcOrd="4" destOrd="0" parTransId="{2EA301C9-52EC-4D90-9883-332E0EB831E1}" sibTransId="{6A416CDE-CA5F-4B6C-9525-AB9A12A53C0B}"/>
    <dgm:cxn modelId="{6FD5C1E9-1168-4049-8344-C922ABDD0B2B}" srcId="{AEC9FF8E-4F4E-4462-B46A-B725D0E17E11}" destId="{4CE93990-C954-4C4D-86A4-51C49AB1AF31}" srcOrd="0" destOrd="0" parTransId="{024138D5-B2F0-4654-A953-8C7DDC342A00}" sibTransId="{B4D4B465-16B8-4BAE-BC0B-5418D635413D}"/>
    <dgm:cxn modelId="{BFFE2564-34CF-4B11-8DE9-0C773C7146C4}" type="presOf" srcId="{A5520184-6710-43AC-917C-C4BF882E18E8}" destId="{17E53AEE-4A6E-42D6-A8B6-769EB7F6ADE4}" srcOrd="0" destOrd="1" presId="urn:diagrams.loki3.com/BracketList+Icon"/>
    <dgm:cxn modelId="{4D7F96E3-E54F-4F5A-9F5C-8A8C984A60AC}" srcId="{4CE93990-C954-4C4D-86A4-51C49AB1AF31}" destId="{A5520184-6710-43AC-917C-C4BF882E18E8}" srcOrd="1" destOrd="0" parTransId="{2F93DEC7-5F10-45A2-9537-786F250882AD}" sibTransId="{71B77C1A-E366-4F65-BC56-8CCA1BE69C4F}"/>
    <dgm:cxn modelId="{A1E28E10-9648-44BE-A19E-60CF99412765}" srcId="{4CE93990-C954-4C4D-86A4-51C49AB1AF31}" destId="{0CD2CC22-3858-4918-8526-2FF5F8AC8ACC}" srcOrd="2" destOrd="0" parTransId="{6A4702C4-5D40-42EA-B796-397E5D8988C6}" sibTransId="{A70955F3-688B-4C0A-9224-7D0EDE3820DC}"/>
    <dgm:cxn modelId="{1C6D514B-BAAB-4790-B9E6-FEADA7A006F2}" type="presOf" srcId="{8C7A4944-7BEF-4B5E-AAF6-2E44E612C34E}" destId="{17E53AEE-4A6E-42D6-A8B6-769EB7F6ADE4}" srcOrd="0" destOrd="5" presId="urn:diagrams.loki3.com/BracketList+Icon"/>
    <dgm:cxn modelId="{448EA3D7-A662-4974-AE63-5396846BFB4C}" srcId="{4CE93990-C954-4C4D-86A4-51C49AB1AF31}" destId="{0B6F4F1A-C9B1-4D61-97F8-FFEB5CE28B29}" srcOrd="6" destOrd="0" parTransId="{5720E544-DF6A-4F67-BE67-CB0640A4A718}" sibTransId="{1EAEDE05-558E-4DBD-BB20-8C6F6D9A90B9}"/>
    <dgm:cxn modelId="{2CABA849-0BF7-4581-B390-66AFA13094AC}" type="presParOf" srcId="{861EC241-871D-4290-8539-2355B741FD0D}" destId="{8CCD39EE-1DC1-4E31-94CF-037D0C84CEB3}" srcOrd="0" destOrd="0" presId="urn:diagrams.loki3.com/BracketList+Icon"/>
    <dgm:cxn modelId="{1AAD804E-4D3D-4C58-B94B-97F85FAA6C86}" type="presParOf" srcId="{8CCD39EE-1DC1-4E31-94CF-037D0C84CEB3}" destId="{227F67A3-1734-49CB-B3CC-EA123DE6B678}" srcOrd="0" destOrd="0" presId="urn:diagrams.loki3.com/BracketList+Icon"/>
    <dgm:cxn modelId="{101071C9-8C38-4E35-8AB3-E1F5D703A7CE}" type="presParOf" srcId="{8CCD39EE-1DC1-4E31-94CF-037D0C84CEB3}" destId="{E4B96DDB-1746-40B5-8199-E31F3FAFCDF6}" srcOrd="1" destOrd="0" presId="urn:diagrams.loki3.com/BracketList+Icon"/>
    <dgm:cxn modelId="{94B55DA0-4C49-4012-B970-F3B5A1B9EC64}" type="presParOf" srcId="{8CCD39EE-1DC1-4E31-94CF-037D0C84CEB3}" destId="{852A6D23-5A68-4AEC-9324-4B6B55197703}" srcOrd="2" destOrd="0" presId="urn:diagrams.loki3.com/BracketList+Icon"/>
    <dgm:cxn modelId="{932B2932-ECCE-4EA0-915E-CBC41AFD801C}" type="presParOf" srcId="{8CCD39EE-1DC1-4E31-94CF-037D0C84CEB3}" destId="{17E53AEE-4A6E-42D6-A8B6-769EB7F6ADE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F67A3-1734-49CB-B3CC-EA123DE6B678}">
      <dsp:nvSpPr>
        <dsp:cNvPr id="0" name=""/>
        <dsp:cNvSpPr/>
      </dsp:nvSpPr>
      <dsp:spPr>
        <a:xfrm>
          <a:off x="610" y="747261"/>
          <a:ext cx="2728908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cap="none" spc="0" dirty="0" smtClean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rPr>
            <a:t>Herramientas interactivas</a:t>
          </a:r>
          <a:endParaRPr lang="es-ES" sz="2000" b="1" i="0" kern="1200" cap="none" spc="0" baseline="0" dirty="0">
            <a:ln w="11430">
              <a:solidFill>
                <a:srgbClr val="0000FF"/>
              </a:solidFill>
            </a:ln>
            <a:solidFill>
              <a:srgbClr val="0000FF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610" y="747261"/>
        <a:ext cx="2728908" cy="1287000"/>
      </dsp:txXfrm>
    </dsp:sp>
    <dsp:sp modelId="{E4B96DDB-1746-40B5-8199-E31F3FAFCDF6}">
      <dsp:nvSpPr>
        <dsp:cNvPr id="0" name=""/>
        <dsp:cNvSpPr/>
      </dsp:nvSpPr>
      <dsp:spPr>
        <a:xfrm>
          <a:off x="2729518" y="304854"/>
          <a:ext cx="300208" cy="217181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53AEE-4A6E-42D6-A8B6-769EB7F6ADE4}">
      <dsp:nvSpPr>
        <dsp:cNvPr id="0" name=""/>
        <dsp:cNvSpPr/>
      </dsp:nvSpPr>
      <dsp:spPr>
        <a:xfrm>
          <a:off x="3150420" y="288023"/>
          <a:ext cx="4082832" cy="21718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alibri" panose="020F0502020204030204" pitchFamily="34" charset="0"/>
            </a:rPr>
            <a:t>Marcar textos </a:t>
          </a:r>
          <a:endParaRPr lang="es-ES" sz="1800" b="1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alibri" panose="020F0502020204030204" pitchFamily="34" charset="0"/>
            </a:rPr>
            <a:t>Definir palabras </a:t>
          </a:r>
          <a:endParaRPr lang="es-ES" sz="1800" b="1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alibri" panose="020F0502020204030204" pitchFamily="34" charset="0"/>
            </a:rPr>
            <a:t>Explicación de frases </a:t>
          </a:r>
          <a:endParaRPr lang="es-ES" sz="1800" b="1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alibri" panose="020F0502020204030204" pitchFamily="34" charset="0"/>
            </a:rPr>
            <a:t>Hacer anotaciones </a:t>
          </a:r>
          <a:endParaRPr lang="es-ES" sz="1800" b="1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alibri" panose="020F0502020204030204" pitchFamily="34" charset="0"/>
            </a:rPr>
            <a:t>Crear su estante personal </a:t>
          </a:r>
          <a:endParaRPr lang="es-ES" sz="1800" b="1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alibri" panose="020F0502020204030204" pitchFamily="34" charset="0"/>
            </a:rPr>
            <a:t>Traducir </a:t>
          </a:r>
          <a:endParaRPr lang="es-ES" sz="1800" b="1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alibri" panose="020F0502020204030204" pitchFamily="34" charset="0"/>
            </a:rPr>
            <a:t>Copiar, imprimir, buscar biografías, etc.</a:t>
          </a:r>
          <a:r>
            <a:rPr lang="es-ES" sz="1800" b="1" i="0" kern="1200" baseline="0" dirty="0" smtClean="0">
              <a:latin typeface="Calibri" panose="020F0502020204030204" pitchFamily="34" charset="0"/>
            </a:rPr>
            <a:t>.</a:t>
          </a:r>
          <a:endParaRPr lang="es-ES" sz="1800" b="1" kern="1200" dirty="0">
            <a:latin typeface="Calibri" panose="020F0502020204030204" pitchFamily="34" charset="0"/>
          </a:endParaRPr>
        </a:p>
      </dsp:txBody>
      <dsp:txXfrm>
        <a:off x="3150420" y="288023"/>
        <a:ext cx="4082832" cy="2171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17A71EE-CE2C-4CE9-B4C8-2C093CEC3B9C}" type="datetimeFigureOut">
              <a:rPr lang="es-MX" smtClean="0"/>
              <a:pPr/>
              <a:t>12/08/2015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CE92DE3-9AD3-4C55-96A6-020D5FC1D3B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951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4DA986B4-A04F-4AB1-8569-7D240C806A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9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916">
              <a:defRPr/>
            </a:pPr>
            <a:r>
              <a:rPr lang="es-ES" dirty="0" smtClean="0"/>
              <a:t>La tendencia actual de las bibliotecas en el mundo es hacia la digitalización de sus procesos y servicios.</a:t>
            </a:r>
          </a:p>
          <a:p>
            <a:pPr defTabSz="924916">
              <a:defRPr/>
            </a:pPr>
            <a:endParaRPr lang="es-ES" dirty="0" smtClean="0"/>
          </a:p>
          <a:p>
            <a:pPr defTabSz="924916">
              <a:defRPr/>
            </a:pPr>
            <a:r>
              <a:rPr lang="es-ES" dirty="0" smtClean="0"/>
              <a:t>En este sentido las Bibliotecas UVAQ comienzan a brindar  sus servicios a través de medios digitales por Internet,</a:t>
            </a:r>
          </a:p>
          <a:p>
            <a:pPr defTabSz="924916">
              <a:defRPr/>
            </a:pPr>
            <a:endParaRPr lang="es-ES" dirty="0" smtClean="0"/>
          </a:p>
          <a:p>
            <a:pPr defTabSz="924916">
              <a:defRPr/>
            </a:pPr>
            <a:r>
              <a:rPr lang="es-ES" dirty="0" smtClean="0"/>
              <a:t>Bases</a:t>
            </a:r>
            <a:r>
              <a:rPr lang="es-ES" baseline="0" dirty="0" smtClean="0"/>
              <a:t> de datos contratadas:</a:t>
            </a:r>
          </a:p>
          <a:p>
            <a:pPr defTabSz="924916">
              <a:defRPr/>
            </a:pPr>
            <a:endParaRPr lang="es-ES" dirty="0" smtClean="0"/>
          </a:p>
          <a:p>
            <a:pPr defTabSz="924916">
              <a:defRPr/>
            </a:pPr>
            <a:r>
              <a:rPr lang="es-ES" b="1" dirty="0" smtClean="0"/>
              <a:t>E-libro</a:t>
            </a:r>
          </a:p>
          <a:p>
            <a:pPr defTabSz="924916">
              <a:defRPr/>
            </a:pPr>
            <a:r>
              <a:rPr lang="es-ES" b="1" dirty="0" err="1" smtClean="0"/>
              <a:t>Vlex</a:t>
            </a:r>
            <a:endParaRPr lang="es-ES" b="1" dirty="0" smtClean="0"/>
          </a:p>
          <a:p>
            <a:pPr defTabSz="924916">
              <a:defRPr/>
            </a:pPr>
            <a:r>
              <a:rPr lang="es-ES" b="1" dirty="0" err="1" smtClean="0"/>
              <a:t>Libricentro</a:t>
            </a:r>
            <a:endParaRPr lang="es-ES" b="1" dirty="0" smtClean="0"/>
          </a:p>
          <a:p>
            <a:pPr defTabSz="924916">
              <a:defRPr/>
            </a:pPr>
            <a:r>
              <a:rPr lang="es-ES" b="1" dirty="0" smtClean="0"/>
              <a:t>Repositorio</a:t>
            </a:r>
            <a:r>
              <a:rPr lang="es-ES" b="1" baseline="0" dirty="0" smtClean="0"/>
              <a:t> Digital Institucional</a:t>
            </a:r>
          </a:p>
          <a:p>
            <a:pPr defTabSz="924916">
              <a:defRPr/>
            </a:pPr>
            <a:r>
              <a:rPr lang="es-ES" b="1" baseline="0" dirty="0" smtClean="0"/>
              <a:t>Colección especial Vasco de Quiroga</a:t>
            </a:r>
          </a:p>
          <a:p>
            <a:pPr marL="0" marR="0" indent="0" algn="l" defTabSz="92491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/>
          </a:p>
          <a:p>
            <a:pPr marL="0" marR="0" indent="0" algn="l" defTabSz="92491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 smtClean="0"/>
              <a:t>Base de datos de libre acceso:</a:t>
            </a:r>
          </a:p>
          <a:p>
            <a:pPr marL="0" marR="0" indent="0" algn="l" defTabSz="92491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/>
          </a:p>
          <a:p>
            <a:pPr marL="0" marR="0" indent="0" algn="l" defTabSz="92491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 smtClean="0"/>
              <a:t>Dialnet</a:t>
            </a:r>
            <a:endParaRPr lang="es-ES" b="1" dirty="0" smtClean="0"/>
          </a:p>
          <a:p>
            <a:pPr defTabSz="924916">
              <a:defRPr/>
            </a:pPr>
            <a:endParaRPr lang="es-ES" b="1" dirty="0" smtClean="0"/>
          </a:p>
          <a:p>
            <a:pPr defTabSz="924916">
              <a:defRPr/>
            </a:pPr>
            <a:endParaRPr lang="es-ES" dirty="0" smtClean="0"/>
          </a:p>
          <a:p>
            <a:pPr defTabSz="924916">
              <a:defRPr/>
            </a:pPr>
            <a:r>
              <a:rPr lang="es-ES" dirty="0" smtClean="0"/>
              <a:t>Con el fin de apoyar sustancialmente las tareas y necesidades de información de su comunidad educativa y  propiciar cambios en la cultura del uso de la información. </a:t>
            </a:r>
          </a:p>
          <a:p>
            <a:pPr eaLnBrk="1" hangingPunct="1"/>
            <a:endParaRPr lang="es-MX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1E83E-76B4-416A-93EB-77131C70610F}" type="slidenum">
              <a:rPr lang="es-E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s-E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216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dirty="0" smtClean="0"/>
              <a:t>El</a:t>
            </a:r>
            <a:r>
              <a:rPr lang="es-ES" baseline="0" dirty="0" smtClean="0"/>
              <a:t> resultado de la búsqueda, muestra la cantidad total de libros encontrados, así como el listado de los libros</a:t>
            </a:r>
          </a:p>
          <a:p>
            <a:pPr>
              <a:spcBef>
                <a:spcPct val="0"/>
              </a:spcBef>
            </a:pPr>
            <a:r>
              <a:rPr lang="es-ES" baseline="0" dirty="0" smtClean="0"/>
              <a:t>Incluyendo su ficha</a:t>
            </a:r>
            <a:endParaRPr lang="es-ES" dirty="0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CAB0B-72DA-407D-A2EE-BD00C283B25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92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ficha del libro muestra:</a:t>
            </a:r>
          </a:p>
          <a:p>
            <a:r>
              <a:rPr lang="es-ES" dirty="0" smtClean="0"/>
              <a:t>La</a:t>
            </a:r>
            <a:r>
              <a:rPr lang="es-ES" baseline="0" dirty="0" smtClean="0"/>
              <a:t> portada del libro</a:t>
            </a:r>
          </a:p>
          <a:p>
            <a:r>
              <a:rPr lang="es-ES" baseline="0" dirty="0" smtClean="0"/>
              <a:t>El titulo del libro</a:t>
            </a:r>
          </a:p>
          <a:p>
            <a:r>
              <a:rPr lang="es-ES" baseline="0" dirty="0" smtClean="0"/>
              <a:t>Su ficha bibliográfica (autor, editorial, fecha de publicación)</a:t>
            </a:r>
          </a:p>
          <a:p>
            <a:r>
              <a:rPr lang="es-ES" baseline="0" dirty="0" smtClean="0"/>
              <a:t>Temas</a:t>
            </a:r>
          </a:p>
          <a:p>
            <a:r>
              <a:rPr lang="es-ES" baseline="0" dirty="0" smtClean="0"/>
              <a:t>Una serie de botones en la parte inferior que permiten ver </a:t>
            </a:r>
            <a:r>
              <a:rPr lang="es-ES" baseline="0" dirty="0" err="1" smtClean="0"/>
              <a:t>pa</a:t>
            </a:r>
            <a:r>
              <a:rPr lang="es-ES" baseline="0" dirty="0" smtClean="0"/>
              <a:t> tabla de contenidos o descargar el libro entre otras cosas…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619DB-3656-4048-9EB8-3479C52C0DE1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645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dirty="0" smtClean="0"/>
              <a:t>La estantería personal es como tener tu propio libreo con libros</a:t>
            </a:r>
            <a:r>
              <a:rPr lang="es-ES" baseline="0" dirty="0" smtClean="0"/>
              <a:t> que más utilizas, los cuales puedes</a:t>
            </a:r>
          </a:p>
          <a:p>
            <a:pPr>
              <a:spcBef>
                <a:spcPct val="0"/>
              </a:spcBef>
            </a:pPr>
            <a:r>
              <a:rPr lang="es-ES" baseline="0" dirty="0" smtClean="0"/>
              <a:t>Ordenas por carpetas,</a:t>
            </a:r>
          </a:p>
          <a:p>
            <a:pPr>
              <a:spcBef>
                <a:spcPct val="0"/>
              </a:spcBef>
            </a:pPr>
            <a:r>
              <a:rPr lang="es-ES" baseline="0" dirty="0" smtClean="0"/>
              <a:t>Incluso conserva las notas escritas y el texto marcado con </a:t>
            </a:r>
            <a:r>
              <a:rPr lang="es-ES" baseline="0" dirty="0" err="1" smtClean="0"/>
              <a:t>marcatextos</a:t>
            </a:r>
            <a:endParaRPr lang="es-ES" baseline="0" dirty="0" smtClean="0"/>
          </a:p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CAB0B-72DA-407D-A2EE-BD00C283B25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595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pantalla de lectura de E-libro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700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Las opciones del menú lateral son:</a:t>
            </a:r>
          </a:p>
          <a:p>
            <a:endParaRPr lang="es-MX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Detalles del libro, muestra el titulo, autor, editorial</a:t>
            </a:r>
            <a:r>
              <a:rPr lang="es-MX" baseline="0" dirty="0" smtClean="0"/>
              <a:t> y fecha. Además botones para descarga completa, citar, etc. </a:t>
            </a:r>
          </a:p>
          <a:p>
            <a:r>
              <a:rPr lang="es-MX" baseline="0" dirty="0" smtClean="0"/>
              <a:t>     También muestra cuantas páginas se pueden copiar e imprimir.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Tabla de contenido muestra el índice del libro, con hipervínculos para pasar directamente a un capitulo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Anotaciones, aquí aparecen todas las anotaciones hechas por el lector.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Búsqueda, permite buscar en el contenido del libro.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537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 la  pantalla de lectura de E-libro, en la parte superior aparece una barra de opciones</a:t>
            </a:r>
            <a:r>
              <a:rPr lang="es-MX" baseline="0" dirty="0" smtClean="0"/>
              <a:t> que permiten:</a:t>
            </a:r>
          </a:p>
          <a:p>
            <a:endParaRPr lang="es-MX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Descargar el libro completo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Descargar capitulo del libro en 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Copiar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Imprimir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Añadir a la </a:t>
            </a:r>
            <a:r>
              <a:rPr lang="es-MX" baseline="0" dirty="0" err="1" smtClean="0"/>
              <a:t>estanteria</a:t>
            </a:r>
            <a:endParaRPr lang="es-MX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Compartir enlace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Citar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Resaltar texto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Crear notas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Marcar página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Zoom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Ir a página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Avanzar y retroceder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baseline="0" dirty="0" smtClean="0"/>
          </a:p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83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</a:t>
            </a:r>
            <a:r>
              <a:rPr lang="es-MX" baseline="0" dirty="0" smtClean="0"/>
              <a:t> puede generar la cita del libro en diversos formatos, la más común es el formato APA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444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Procedimiento</a:t>
            </a:r>
            <a:r>
              <a:rPr lang="es-MX" baseline="0" dirty="0" smtClean="0"/>
              <a:t> para descargar un libro</a:t>
            </a:r>
          </a:p>
          <a:p>
            <a:r>
              <a:rPr lang="es-MX" baseline="0" dirty="0" smtClean="0"/>
              <a:t>Paso 1</a:t>
            </a:r>
          </a:p>
          <a:p>
            <a:r>
              <a:rPr lang="es-MX" baseline="0" dirty="0" smtClean="0"/>
              <a:t>Seleccionar el dispositivo en que se va a leer el libro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256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Instalar el Adobe Digital </a:t>
            </a:r>
            <a:r>
              <a:rPr lang="es-MX" dirty="0" err="1" smtClean="0"/>
              <a:t>Editions</a:t>
            </a:r>
            <a:r>
              <a:rPr lang="es-MX" dirty="0" smtClean="0"/>
              <a:t>.  (Solo se instala una vez)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027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Descargar el libro por 14 días naturales.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Si no ha instalado el Adobe Digital </a:t>
            </a:r>
            <a:r>
              <a:rPr kumimoji="0" lang="es-MX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Editions</a:t>
            </a:r>
            <a:r>
              <a:rPr kumimoji="0" lang="es-MX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, - La primera vez que realice este proceso Adobe le pedirá que llene un formulario con sus datos personales para obtener su 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ID de Adobe</a:t>
            </a:r>
            <a:r>
              <a:rPr kumimoji="0" lang="es-MX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, esto se realiza solo una vez.</a:t>
            </a:r>
            <a:endParaRPr kumimoji="0" lang="es-MX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1200" dirty="0" smtClean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S</a:t>
            </a:r>
            <a:r>
              <a:rPr kumimoji="0" lang="es-MX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e abrirá automáticamente el 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Adobe Digital </a:t>
            </a:r>
            <a:r>
              <a:rPr kumimoji="0" lang="es-MX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Editions</a:t>
            </a:r>
            <a:r>
              <a:rPr lang="es-MX" sz="12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, </a:t>
            </a:r>
            <a:r>
              <a:rPr kumimoji="0" lang="es-MX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mostrándole los libros que tiene prestados, después de clic sobre el libro y disfrútelo.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85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cualquiera de las 3 opciones, aparece la pantalla de bienvenida</a:t>
            </a:r>
            <a:r>
              <a:rPr lang="es-ES" baseline="0" dirty="0" smtClean="0"/>
              <a:t> de la biblioteca digital, esta pantalla es la puerta de acceso para los usuarios de la UVAQ, aquí se debe ingresar el nombre de usuario y la contraseña, que en este caso son la misma “</a:t>
            </a:r>
            <a:r>
              <a:rPr lang="es-ES" baseline="0" dirty="0" err="1" smtClean="0"/>
              <a:t>bibliotecadigital</a:t>
            </a:r>
            <a:r>
              <a:rPr lang="es-ES" baseline="0" dirty="0" smtClean="0"/>
              <a:t>”, se debe escribir sin espacios y en minúsculas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B885-7976-498C-A094-D48FBCA2047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964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 E-libro se tiene prestado el libro por 14 días naturales,</a:t>
            </a:r>
            <a:r>
              <a:rPr lang="es-MX" baseline="0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Si se desea devolver el libro antes se debe dar </a:t>
            </a:r>
            <a:r>
              <a:rPr kumimoji="0" lang="es-MX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clic en la flecha que aparece en la esquina superior,  izquierda del libro,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De la lista que aparece seleccione Devolver el elemento prestado.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De lo contrario el libro de devolverá automáticamente a los 14 días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5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955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1E83E-76B4-416A-93EB-77131C70610F}" type="slidenum">
              <a:rPr lang="es-ES" smtClean="0">
                <a:latin typeface="Arial" pitchFamily="34" charset="0"/>
                <a:ea typeface="ＭＳ Ｐゴシック"/>
                <a:cs typeface="ＭＳ Ｐゴシック"/>
              </a:rPr>
              <a:pPr/>
              <a:t>21</a:t>
            </a:fld>
            <a:endParaRPr lang="es-E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63082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Libricentro</a:t>
            </a:r>
            <a:r>
              <a:rPr lang="es-MX" dirty="0" smtClean="0"/>
              <a:t> es la biblioteca Digital  de la Universidad Vasco de Quiroga, y </a:t>
            </a:r>
          </a:p>
          <a:p>
            <a:r>
              <a:rPr lang="es-MX" dirty="0" smtClean="0"/>
              <a:t>esta formada por el acervo digital de la bibliografía básica y complementaria contemplada en los planes y programas de estudio</a:t>
            </a:r>
          </a:p>
          <a:p>
            <a:r>
              <a:rPr lang="es-MX" dirty="0" smtClean="0"/>
              <a:t>de las diferentes carreras impartidas en la institución.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Esta biblioteca esta en construcción, actualmente cuenta con 321 TITULOS – 721 EJEMPLARES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915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Como ingresar – pantalla de inicio</a:t>
            </a:r>
          </a:p>
          <a:p>
            <a:endParaRPr lang="es-MX" dirty="0" smtClean="0"/>
          </a:p>
          <a:p>
            <a:r>
              <a:rPr lang="es-MX" dirty="0" smtClean="0"/>
              <a:t>http://uvaq.libricentro.com/</a:t>
            </a:r>
          </a:p>
          <a:p>
            <a:endParaRPr kumimoji="0" lang="es-MX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cs typeface="Arial" pitchFamily="34" charset="0"/>
            </a:endParaRPr>
          </a:p>
          <a:p>
            <a:r>
              <a:rPr kumimoji="0" lang="es-MX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cs typeface="Arial" pitchFamily="34" charset="0"/>
              </a:rPr>
              <a:t>En  los campos de Matricula y Contraseña -- &gt; </a:t>
            </a:r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Ingrese su número de 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cuenta en los dos campos</a:t>
            </a:r>
            <a:endParaRPr kumimoji="0" lang="es-MX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660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/>
              <a:t>Para  </a:t>
            </a:r>
            <a:r>
              <a:rPr lang="es-ES" dirty="0" smtClean="0"/>
              <a:t>tramitar tu cuenta en </a:t>
            </a:r>
            <a:r>
              <a:rPr lang="es-ES" dirty="0" err="1" smtClean="0"/>
              <a:t>Librisite</a:t>
            </a:r>
            <a:endParaRPr lang="es-E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noProof="0" dirty="0" smtClean="0"/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dirty="0" smtClean="0"/>
              <a:t>Asistir a la biblioteca para solicitarla </a:t>
            </a:r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s-MX" dirty="0" smtClean="0"/>
              <a:t>          (se requiere presentar  </a:t>
            </a:r>
            <a:r>
              <a:rPr lang="es-MX" dirty="0" err="1" smtClean="0"/>
              <a:t>presentar</a:t>
            </a:r>
            <a:r>
              <a:rPr lang="es-MX" dirty="0" smtClean="0"/>
              <a:t> tu credencial UVAQ, así como </a:t>
            </a:r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s-MX" dirty="0" smtClean="0"/>
              <a:t>           Un correo electrónico personal)</a:t>
            </a:r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lang="es-MX" dirty="0" smtClean="0"/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dirty="0" smtClean="0"/>
              <a:t>Se te asignara un nombre de usuario y una contraseña para ingresar a </a:t>
            </a:r>
            <a:r>
              <a:rPr lang="es-MX" dirty="0" err="1" smtClean="0"/>
              <a:t>Libricentro</a:t>
            </a:r>
            <a:endParaRPr lang="es-MX" dirty="0" smtClean="0"/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s-MX" dirty="0" smtClean="0"/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dirty="0" smtClean="0"/>
              <a:t>Con estos datos ya puedes tener acceso a </a:t>
            </a:r>
            <a:r>
              <a:rPr lang="es-MX" dirty="0" err="1" smtClean="0"/>
              <a:t>Libricentro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134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Para seleccionar el libro que se desee consultar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Se debe utilizar preferentemente</a:t>
            </a:r>
            <a:r>
              <a:rPr kumimoji="0" lang="es-MX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la función de búsqueda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También puede navegar por las diferentes categorías, aunque el resultado será limitado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119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 descargar un libro electrónico en </a:t>
            </a:r>
            <a:r>
              <a:rPr lang="es-MX" dirty="0" err="1" smtClean="0"/>
              <a:t>Librisite</a:t>
            </a:r>
            <a:r>
              <a:rPr lang="es-MX" dirty="0" smtClean="0"/>
              <a:t>, </a:t>
            </a:r>
          </a:p>
          <a:p>
            <a:endParaRPr lang="es-MX" dirty="0" smtClean="0"/>
          </a:p>
          <a:p>
            <a:r>
              <a:rPr lang="es-MX" dirty="0" smtClean="0"/>
              <a:t>Una</a:t>
            </a:r>
            <a:r>
              <a:rPr lang="es-MX" baseline="0" dirty="0" smtClean="0"/>
              <a:t> vez seleccionado el libro, de clic en “</a:t>
            </a:r>
            <a:r>
              <a:rPr lang="es-MX" baseline="0" dirty="0" err="1" smtClean="0"/>
              <a:t>Prestamo</a:t>
            </a:r>
            <a:r>
              <a:rPr lang="es-MX" baseline="0" dirty="0" smtClean="0"/>
              <a:t> rápido”</a:t>
            </a:r>
          </a:p>
          <a:p>
            <a:endParaRPr lang="es-MX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Al hacerlo s</a:t>
            </a:r>
            <a:r>
              <a:rPr lang="es-MX" sz="1200" dirty="0" smtClean="0">
                <a:latin typeface="Arial Rounded MT Bold" pitchFamily="34" charset="0"/>
              </a:rPr>
              <a:t>e descargará automáticamente a su computadora y aparecerá en la barra inferior de su navegador, el cual aparecerá con la extensión </a:t>
            </a:r>
            <a:r>
              <a:rPr lang="es-MX" sz="1200" b="1" dirty="0" smtClean="0">
                <a:latin typeface="Arial Rounded MT Bold" pitchFamily="34" charset="0"/>
              </a:rPr>
              <a:t>.</a:t>
            </a:r>
            <a:r>
              <a:rPr lang="es-MX" sz="1200" b="1" dirty="0" err="1" smtClean="0">
                <a:latin typeface="Arial Rounded MT Bold" pitchFamily="34" charset="0"/>
              </a:rPr>
              <a:t>acsm</a:t>
            </a:r>
            <a:r>
              <a:rPr lang="es-MX" sz="1200" b="1" dirty="0" smtClean="0">
                <a:latin typeface="Arial Rounded MT Bold" pitchFamily="34" charset="0"/>
              </a:rPr>
              <a:t>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1200" b="1" dirty="0" smtClean="0">
              <a:latin typeface="Arial Rounded MT Bold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latin typeface="Arial Rounded MT Bold" pitchFamily="34" charset="0"/>
              </a:rPr>
              <a:t>Al dar clic en el archivo</a:t>
            </a:r>
            <a:r>
              <a:rPr lang="es-MX" sz="1200" b="1" baseline="0" dirty="0" smtClean="0">
                <a:latin typeface="Arial Rounded MT Bold" pitchFamily="34" charset="0"/>
              </a:rPr>
              <a:t> descargado se abrirá </a:t>
            </a:r>
            <a:r>
              <a:rPr lang="es-MX" sz="1200" b="1" baseline="0" dirty="0" err="1" smtClean="0">
                <a:latin typeface="Arial Rounded MT Bold" pitchFamily="34" charset="0"/>
              </a:rPr>
              <a:t>automaticamente</a:t>
            </a:r>
            <a:r>
              <a:rPr lang="es-MX" sz="1200" b="1" baseline="0" dirty="0" smtClean="0">
                <a:latin typeface="Arial Rounded MT Bold" pitchFamily="34" charset="0"/>
              </a:rPr>
              <a:t> el Adobe Digital </a:t>
            </a:r>
            <a:r>
              <a:rPr lang="es-MX" sz="1200" b="1" baseline="0" dirty="0" err="1" smtClean="0">
                <a:latin typeface="Arial Rounded MT Bold" pitchFamily="34" charset="0"/>
              </a:rPr>
              <a:t>Editions</a:t>
            </a:r>
            <a:endParaRPr lang="es-MX" sz="1200" dirty="0" smtClean="0">
              <a:latin typeface="Arial Rounded MT Bold" pitchFamily="34" charset="0"/>
            </a:endParaRPr>
          </a:p>
          <a:p>
            <a:endParaRPr lang="es-MX" dirty="0" smtClean="0"/>
          </a:p>
          <a:p>
            <a:r>
              <a:rPr lang="es-MX" dirty="0" smtClean="0"/>
              <a:t>Preferentemente se deberá tener ya instalado el Adobe Digital </a:t>
            </a:r>
            <a:r>
              <a:rPr lang="es-MX" dirty="0" err="1" smtClean="0"/>
              <a:t>Editions</a:t>
            </a:r>
            <a:r>
              <a:rPr lang="es-MX" dirty="0" smtClean="0"/>
              <a:t>, si no es así l</a:t>
            </a:r>
            <a:r>
              <a:rPr kumimoji="0" lang="es-MX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a primera vez que realice este proceso Adobe le pedirá que llene un formulario con sus datos personales para obtener su 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ID de Adobe</a:t>
            </a:r>
            <a:r>
              <a:rPr kumimoji="0" lang="es-MX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, esto se realiza solo una vez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653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periodo de préstamo en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Libricentro</a:t>
            </a:r>
            <a:r>
              <a:rPr lang="es-MX" baseline="0" dirty="0" smtClean="0"/>
              <a:t> es de 7 días naturales y se pueden tener hasta 2 libros.</a:t>
            </a:r>
          </a:p>
          <a:p>
            <a:r>
              <a:rPr lang="es-MX" baseline="0" dirty="0" smtClean="0"/>
              <a:t>Si no se devuelve el libro en ese periodo de tiempo, el libro  se devolverá automáticamente.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201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SzPct val="110000"/>
            </a:pPr>
            <a:endParaRPr lang="es-MX" b="1" u="sng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806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SzPct val="110000"/>
            </a:pPr>
            <a:r>
              <a:rPr lang="es-MX" dirty="0" err="1" smtClean="0"/>
              <a:t>Vlex</a:t>
            </a:r>
            <a:endParaRPr lang="es-MX" dirty="0" smtClean="0"/>
          </a:p>
          <a:p>
            <a:pPr lvl="0">
              <a:buSzPct val="110000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Base de datos que integra más de 50 millones de documentos a texto completo, en todas las áreas del derecho, finanzas, economía, administración, ciencia política, etc.</a:t>
            </a:r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Incluye códigos y reglamentos, libros y revistas jurídicas, periódicos de editoriales de todo el mundo, así como información legislativa de fuentes oficiales de 128 países, incluyendo México.</a:t>
            </a:r>
          </a:p>
          <a:p>
            <a:pPr lvl="0">
              <a:buSzPct val="110000"/>
            </a:pPr>
            <a:endParaRPr lang="es-MX" b="1" u="sng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45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/>
              <a:t>E libro, ofrece mas de 83,000 títulos de  libros en texto completo, artículos, investigaciones científicas, tesis doctorales, etc.</a:t>
            </a:r>
          </a:p>
          <a:p>
            <a:pPr algn="just">
              <a:lnSpc>
                <a:spcPct val="150000"/>
              </a:lnSpc>
            </a:pPr>
            <a:endParaRPr lang="es-MX" dirty="0" smtClean="0"/>
          </a:p>
          <a:p>
            <a:pPr algn="just">
              <a:lnSpc>
                <a:spcPct val="150000"/>
              </a:lnSpc>
            </a:pPr>
            <a:r>
              <a:rPr lang="es-MX" dirty="0" smtClean="0"/>
              <a:t>I</a:t>
            </a:r>
            <a:r>
              <a:rPr lang="es-ES" dirty="0" err="1" smtClean="0"/>
              <a:t>ncluye</a:t>
            </a:r>
            <a:r>
              <a:rPr lang="es-ES" dirty="0" smtClean="0"/>
              <a:t> diccionarios, enciclopedias, mapas, traductores, buscadores, entre otras herramientas. 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Cuenta con unas serie</a:t>
            </a:r>
            <a:r>
              <a:rPr lang="es-ES" baseline="0" dirty="0" smtClean="0"/>
              <a:t> de herramientas interactivas como son: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Marcar textos </a:t>
            </a:r>
          </a:p>
          <a:p>
            <a:pPr lvl="0"/>
            <a:r>
              <a:rPr lang="es-ES" dirty="0" smtClean="0"/>
              <a:t>Definir palabras </a:t>
            </a:r>
          </a:p>
          <a:p>
            <a:pPr lvl="0"/>
            <a:r>
              <a:rPr lang="es-ES" dirty="0" smtClean="0"/>
              <a:t>Explicación de frases </a:t>
            </a:r>
          </a:p>
          <a:p>
            <a:pPr lvl="0"/>
            <a:r>
              <a:rPr lang="es-ES" dirty="0" smtClean="0"/>
              <a:t>Hacer anotaciones </a:t>
            </a:r>
          </a:p>
          <a:p>
            <a:pPr lvl="0"/>
            <a:r>
              <a:rPr lang="es-ES" dirty="0" smtClean="0"/>
              <a:t>Crear su estante personal </a:t>
            </a:r>
          </a:p>
          <a:p>
            <a:pPr lvl="0"/>
            <a:r>
              <a:rPr lang="es-ES" dirty="0" smtClean="0"/>
              <a:t>Traducir </a:t>
            </a:r>
          </a:p>
          <a:p>
            <a:pPr lvl="0"/>
            <a:r>
              <a:rPr lang="es-ES" dirty="0" smtClean="0"/>
              <a:t>Copiar, imprimir, buscar biografías, etc..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E-libro es una plataforma académica que paga los derechos de autor por uso y que contiene publicaciones de reconocidas editoriales y prensas universitarias de América Latina y España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B885-7976-498C-A094-D48FBCA2047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114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Para poder hacer uso de </a:t>
            </a:r>
            <a:r>
              <a:rPr lang="es-MX" dirty="0" err="1" smtClean="0"/>
              <a:t>Vlex</a:t>
            </a:r>
            <a:r>
              <a:rPr lang="es-MX" dirty="0" smtClean="0"/>
              <a:t>, </a:t>
            </a:r>
            <a:r>
              <a:rPr lang="es-MX" baseline="0" dirty="0" smtClean="0"/>
              <a:t>debido a que las cuentas son limitadas</a:t>
            </a:r>
            <a:endParaRPr lang="es-MX" dirty="0" smtClean="0"/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s-MX" dirty="0" smtClean="0"/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dirty="0" smtClean="0"/>
              <a:t>Se asignara una cuenta por grupo</a:t>
            </a:r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dirty="0" smtClean="0"/>
              <a:t>El representante del grupo deberá asistir a la biblioteca para solicitarla </a:t>
            </a:r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s-MX" dirty="0" smtClean="0"/>
              <a:t>          (se requiere presentar su credencial UVAQ, así como una cuenta de correo </a:t>
            </a:r>
            <a:r>
              <a:rPr lang="es-MX" dirty="0" err="1" smtClean="0"/>
              <a:t>electronico</a:t>
            </a:r>
            <a:r>
              <a:rPr lang="es-MX" dirty="0" smtClean="0"/>
              <a:t>)</a:t>
            </a:r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lang="es-MX" dirty="0" smtClean="0"/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s-MX" dirty="0" smtClean="0"/>
              <a:t>          En la cuenta de correo recibirán los datos de la cuenta de acceso</a:t>
            </a:r>
            <a:r>
              <a:rPr lang="es-MX" baseline="0" dirty="0" smtClean="0"/>
              <a:t> a </a:t>
            </a:r>
            <a:r>
              <a:rPr lang="es-MX" baseline="0" dirty="0" err="1" smtClean="0"/>
              <a:t>Vlex</a:t>
            </a:r>
            <a:r>
              <a:rPr lang="es-MX" baseline="0" dirty="0" smtClean="0"/>
              <a:t>.</a:t>
            </a:r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lang="es-MX" dirty="0" smtClean="0"/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dirty="0" smtClean="0"/>
              <a:t>Se asignara un nombre de usuario y una contraseña para ingresar a </a:t>
            </a:r>
            <a:r>
              <a:rPr lang="es-MX" dirty="0" err="1" smtClean="0"/>
              <a:t>vlex</a:t>
            </a:r>
            <a:endParaRPr lang="es-MX" dirty="0" smtClean="0"/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dirty="0" smtClean="0"/>
              <a:t>Con estos datos ya puedes tener acceso a </a:t>
            </a:r>
            <a:r>
              <a:rPr lang="es-MX" dirty="0" err="1" smtClean="0"/>
              <a:t>vlex</a:t>
            </a:r>
            <a:endParaRPr lang="es-MX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581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 ingresar</a:t>
            </a:r>
            <a:r>
              <a:rPr lang="es-MX" baseline="0" dirty="0" smtClean="0"/>
              <a:t> a </a:t>
            </a:r>
            <a:r>
              <a:rPr lang="es-MX" baseline="0" dirty="0" err="1" smtClean="0"/>
              <a:t>Vlex</a:t>
            </a:r>
            <a:endParaRPr lang="es-MX" baseline="0" dirty="0" smtClean="0"/>
          </a:p>
          <a:p>
            <a:r>
              <a:rPr lang="es-MX" baseline="0" dirty="0" smtClean="0"/>
              <a:t>Primero esperar a recibir el correo electrónico en donde aparecerá el nombre de usuario y una contraseña temporal</a:t>
            </a:r>
          </a:p>
          <a:p>
            <a:endParaRPr lang="es-MX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Una vez recibido el correo, ingresa a: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http://vlex.com.mx/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Y acepta los términos</a:t>
            </a:r>
            <a:r>
              <a:rPr lang="es-MX" baseline="0" dirty="0" smtClean="0"/>
              <a:t> y condiciones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18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Pantalla de usuario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5246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primera vez que se ingresa a </a:t>
            </a:r>
            <a:r>
              <a:rPr lang="es-MX" dirty="0" err="1" smtClean="0"/>
              <a:t>Vlex</a:t>
            </a:r>
            <a:r>
              <a:rPr lang="es-MX" dirty="0" smtClean="0"/>
              <a:t>, se debe cambiar</a:t>
            </a:r>
          </a:p>
          <a:p>
            <a:r>
              <a:rPr lang="es-MX" dirty="0" smtClean="0"/>
              <a:t>La contraseña, para hacerlo:</a:t>
            </a:r>
          </a:p>
          <a:p>
            <a:endParaRPr lang="es-MX" dirty="0" smtClean="0"/>
          </a:p>
          <a:p>
            <a:r>
              <a:rPr lang="es-MX" dirty="0" smtClean="0"/>
              <a:t>De clic en el </a:t>
            </a:r>
            <a:r>
              <a:rPr lang="es-MX" dirty="0" err="1" smtClean="0"/>
              <a:t>menu</a:t>
            </a:r>
            <a:r>
              <a:rPr lang="es-MX" dirty="0" smtClean="0"/>
              <a:t> lateral en “Cuenta”</a:t>
            </a:r>
          </a:p>
          <a:p>
            <a:endParaRPr lang="es-MX" dirty="0" smtClean="0"/>
          </a:p>
          <a:p>
            <a:r>
              <a:rPr lang="es-MX" dirty="0" smtClean="0"/>
              <a:t>De la pantalla que aparece, de clic en “Cambiar contraseña”</a:t>
            </a:r>
          </a:p>
          <a:p>
            <a:endParaRPr lang="es-MX" dirty="0" smtClean="0"/>
          </a:p>
          <a:p>
            <a:r>
              <a:rPr lang="es-MX" dirty="0" smtClean="0"/>
              <a:t>Aparecerá</a:t>
            </a:r>
            <a:r>
              <a:rPr lang="es-MX" baseline="0" dirty="0" smtClean="0"/>
              <a:t> otra ventana, ahí personalice su contraseña, en el entendido de que es para todo el grupo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341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 iniciar su búsqueda, preferentemente seleccione</a:t>
            </a:r>
            <a:r>
              <a:rPr lang="es-MX" baseline="0" dirty="0" smtClean="0"/>
              <a:t> su país,</a:t>
            </a:r>
          </a:p>
          <a:p>
            <a:r>
              <a:rPr lang="es-MX" baseline="0" dirty="0" smtClean="0"/>
              <a:t>En el menú lateral, seleccione “</a:t>
            </a:r>
            <a:r>
              <a:rPr lang="es-MX" baseline="0" dirty="0" err="1" smtClean="0"/>
              <a:t>Indice</a:t>
            </a:r>
            <a:r>
              <a:rPr lang="es-MX" baseline="0" dirty="0" smtClean="0"/>
              <a:t>”,</a:t>
            </a:r>
          </a:p>
          <a:p>
            <a:endParaRPr lang="es-MX" baseline="0" dirty="0" smtClean="0"/>
          </a:p>
          <a:p>
            <a:r>
              <a:rPr lang="es-MX" baseline="0" dirty="0" smtClean="0"/>
              <a:t>Después en  América Latina, seleccione México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7551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Vlex</a:t>
            </a:r>
            <a:r>
              <a:rPr lang="es-MX" dirty="0" smtClean="0"/>
              <a:t> puede hacer búsqueda simple o búsqueda avanzada,</a:t>
            </a:r>
          </a:p>
          <a:p>
            <a:endParaRPr lang="es-MX" dirty="0" smtClean="0"/>
          </a:p>
          <a:p>
            <a:r>
              <a:rPr lang="es-MX" dirty="0" smtClean="0"/>
              <a:t>Para la búsqueda simple solo escriba el término de búsqueda y de clic en “buscar en estos…”</a:t>
            </a:r>
          </a:p>
          <a:p>
            <a:endParaRPr lang="es-MX" baseline="0" dirty="0" smtClean="0"/>
          </a:p>
          <a:p>
            <a:r>
              <a:rPr lang="es-MX" baseline="0" dirty="0" smtClean="0"/>
              <a:t>Aparecerán automáticamente en la parte de abajo los resultados de la búsqueda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563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 la búsqueda avanzada en </a:t>
            </a:r>
            <a:r>
              <a:rPr lang="es-MX" dirty="0" err="1" smtClean="0"/>
              <a:t>Vlex</a:t>
            </a:r>
            <a:r>
              <a:rPr lang="es-MX" dirty="0" smtClean="0"/>
              <a:t>, </a:t>
            </a:r>
          </a:p>
          <a:p>
            <a:r>
              <a:rPr lang="es-MX" dirty="0" smtClean="0"/>
              <a:t>De clic en el menú lateral en buscar</a:t>
            </a:r>
          </a:p>
          <a:p>
            <a:r>
              <a:rPr lang="es-MX" dirty="0" smtClean="0"/>
              <a:t>Puede buscar por palabras y filtros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858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Ejemplo para buscar libros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466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Así aparece la búsqueda de un libro</a:t>
            </a:r>
          </a:p>
          <a:p>
            <a:endParaRPr lang="es-MX" dirty="0" smtClean="0"/>
          </a:p>
          <a:p>
            <a:r>
              <a:rPr lang="es-MX" dirty="0" smtClean="0"/>
              <a:t>En la parte superior derecha muestra el </a:t>
            </a:r>
            <a:r>
              <a:rPr lang="es-MX" dirty="0" err="1" smtClean="0"/>
              <a:t>indice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1956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MX" dirty="0" smtClean="0">
                <a:latin typeface="Arial" pitchFamily="34" charset="0"/>
                <a:ea typeface="ＭＳ Ｐゴシック"/>
              </a:rPr>
              <a:t>Curso de inducción</a:t>
            </a:r>
            <a:r>
              <a:rPr lang="es-MX" baseline="0" dirty="0" smtClean="0">
                <a:latin typeface="Arial" pitchFamily="34" charset="0"/>
                <a:ea typeface="ＭＳ Ｐゴシック"/>
              </a:rPr>
              <a:t> de las Bibliotecas del Campus Santa María</a:t>
            </a:r>
            <a:endParaRPr lang="es-MX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1E83E-76B4-416A-93EB-77131C70610F}" type="slidenum">
              <a:rPr lang="es-ES" smtClean="0">
                <a:latin typeface="Arial" pitchFamily="34" charset="0"/>
                <a:ea typeface="ＭＳ Ｐゴシック"/>
                <a:cs typeface="ＭＳ Ｐゴシック"/>
              </a:rPr>
              <a:pPr/>
              <a:t>39</a:t>
            </a:fld>
            <a:endParaRPr lang="es-E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070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Una vez que se entra a la biblioteca digital,  aparece la pantalla de bienvenida</a:t>
            </a:r>
            <a:r>
              <a:rPr lang="es-ES" baseline="0" dirty="0" smtClean="0"/>
              <a:t> de la biblioteca digital, </a:t>
            </a:r>
          </a:p>
          <a:p>
            <a:endParaRPr lang="es-ES" baseline="0" dirty="0" smtClean="0"/>
          </a:p>
          <a:p>
            <a:r>
              <a:rPr lang="es-ES" baseline="0" dirty="0" smtClean="0"/>
              <a:t>esta pantalla es la puerta de acceso para los usuarios de la UVAQ para </a:t>
            </a:r>
            <a:r>
              <a:rPr lang="es-ES" baseline="0" dirty="0" err="1" smtClean="0"/>
              <a:t>accesar</a:t>
            </a:r>
            <a:r>
              <a:rPr lang="es-ES" baseline="0" dirty="0" smtClean="0"/>
              <a:t> E-libro y </a:t>
            </a:r>
            <a:r>
              <a:rPr lang="es-ES" baseline="0" dirty="0" err="1" smtClean="0"/>
              <a:t>Dialnet</a:t>
            </a:r>
            <a:r>
              <a:rPr lang="es-ES" baseline="0" dirty="0" smtClean="0"/>
              <a:t> (otra base de datos que es de libre acceso)</a:t>
            </a:r>
          </a:p>
          <a:p>
            <a:endParaRPr lang="es-ES" baseline="0" dirty="0" smtClean="0"/>
          </a:p>
          <a:p>
            <a:r>
              <a:rPr lang="es-ES" baseline="0" dirty="0" smtClean="0"/>
              <a:t>aquí se debe ingresar el nombre de usuario y la contraseña, que en este caso son la misma “</a:t>
            </a:r>
            <a:r>
              <a:rPr lang="es-ES" sz="1400" b="1" baseline="0" dirty="0" err="1" smtClean="0"/>
              <a:t>bibliotecadigita</a:t>
            </a:r>
            <a:r>
              <a:rPr lang="es-ES" b="1" baseline="0" dirty="0" err="1" smtClean="0"/>
              <a:t>l</a:t>
            </a:r>
            <a:r>
              <a:rPr lang="es-ES" b="1" baseline="0" dirty="0" smtClean="0"/>
              <a:t>”, </a:t>
            </a:r>
            <a:r>
              <a:rPr lang="es-ES" baseline="0" dirty="0" smtClean="0"/>
              <a:t>se debe escribir sin espacios y en minúsculas,</a:t>
            </a:r>
          </a:p>
          <a:p>
            <a:endParaRPr lang="es-ES" baseline="0" dirty="0" smtClean="0"/>
          </a:p>
          <a:p>
            <a:r>
              <a:rPr lang="es-ES" baseline="0" dirty="0" smtClean="0"/>
              <a:t>Aparecerán en la parte inferior de la pantalla los vínculos para </a:t>
            </a:r>
            <a:r>
              <a:rPr lang="es-ES" baseline="0" dirty="0" err="1" smtClean="0"/>
              <a:t>accesarlas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B885-7976-498C-A094-D48FBCA2047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3514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 err="1" smtClean="0">
                <a:latin typeface="Arial" pitchFamily="34" charset="0"/>
                <a:ea typeface="ＭＳ Ｐゴシック"/>
              </a:rPr>
              <a:t>Ebrary</a:t>
            </a:r>
            <a:r>
              <a:rPr lang="es-MX" dirty="0" smtClean="0">
                <a:latin typeface="Arial" pitchFamily="34" charset="0"/>
                <a:ea typeface="ＭＳ Ｐゴシック"/>
              </a:rPr>
              <a:t> - </a:t>
            </a:r>
            <a:r>
              <a:rPr lang="es-MX" dirty="0" smtClean="0">
                <a:latin typeface="Arial Rounded MT Bold" pitchFamily="34" charset="0"/>
              </a:rPr>
              <a:t>Esta formada por el acervo digital (e-</a:t>
            </a:r>
            <a:r>
              <a:rPr lang="es-MX" dirty="0" err="1" smtClean="0">
                <a:latin typeface="Arial Rounded MT Bold" pitchFamily="34" charset="0"/>
              </a:rPr>
              <a:t>books</a:t>
            </a:r>
            <a:r>
              <a:rPr lang="es-MX" dirty="0" smtClean="0">
                <a:latin typeface="Arial Rounded MT Bold" pitchFamily="34" charset="0"/>
              </a:rPr>
              <a:t>) de la bibliografía básica de los planes y programas de estudio en su modalidad abierta y a distancia y se están incorporando textos de todas las carreras que tienen mayor demanda en la biblioteca.</a:t>
            </a:r>
          </a:p>
          <a:p>
            <a:pPr eaLnBrk="1" hangingPunct="1"/>
            <a:endParaRPr lang="es-MX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1E83E-76B4-416A-93EB-77131C70610F}" type="slidenum">
              <a:rPr lang="es-ES" smtClean="0">
                <a:latin typeface="Arial" pitchFamily="34" charset="0"/>
                <a:ea typeface="ＭＳ Ｐゴシック"/>
                <a:cs typeface="ＭＳ Ｐゴシック"/>
              </a:rPr>
              <a:pPr/>
              <a:t>40</a:t>
            </a:fld>
            <a:endParaRPr lang="es-E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0708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 ingresar a </a:t>
            </a:r>
            <a:r>
              <a:rPr lang="es-MX" dirty="0" err="1" smtClean="0"/>
              <a:t>ebrary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site.ebrary.com/</a:t>
            </a:r>
            <a:r>
              <a:rPr lang="es-MX" dirty="0" err="1" smtClean="0"/>
              <a:t>lib</a:t>
            </a:r>
            <a:r>
              <a:rPr lang="es-MX" dirty="0" smtClean="0"/>
              <a:t>/</a:t>
            </a:r>
            <a:r>
              <a:rPr lang="es-MX" dirty="0" err="1" smtClean="0"/>
              <a:t>uvaq</a:t>
            </a:r>
            <a:endParaRPr lang="es-MX" dirty="0" smtClean="0"/>
          </a:p>
          <a:p>
            <a:endParaRPr kumimoji="0" lang="es-MX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cs typeface="Arial" pitchFamily="34" charset="0"/>
            </a:endParaRPr>
          </a:p>
          <a:p>
            <a:r>
              <a:rPr kumimoji="0" lang="es-MX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cs typeface="Arial" pitchFamily="34" charset="0"/>
              </a:rPr>
              <a:t>En  los campos de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effectLst/>
                <a:latin typeface="Arial Rounded MT Bold" pitchFamily="34" charset="0"/>
                <a:cs typeface="Arial" pitchFamily="34" charset="0"/>
              </a:rPr>
              <a:t>username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cs typeface="Arial" pitchFamily="34" charset="0"/>
              </a:rPr>
              <a:t> y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effectLst/>
                <a:latin typeface="Arial Rounded MT Bold" pitchFamily="34" charset="0"/>
                <a:cs typeface="Arial" pitchFamily="34" charset="0"/>
              </a:rPr>
              <a:t>password</a:t>
            </a:r>
            <a:endParaRPr kumimoji="0" lang="es-MX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cs typeface="Arial" pitchFamily="34" charset="0"/>
            </a:endParaRPr>
          </a:p>
          <a:p>
            <a:endParaRPr kumimoji="0" lang="es-MX" sz="1200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cs typeface="Arial" pitchFamily="34" charset="0"/>
            </a:endParaRPr>
          </a:p>
          <a:p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Ingrese su número de 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cuenta y</a:t>
            </a:r>
            <a:r>
              <a:rPr kumimoji="0" lang="es-MX" sz="12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contraseña</a:t>
            </a:r>
            <a:endParaRPr kumimoji="0" lang="es-MX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6399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 tramitar su cuenta</a:t>
            </a:r>
            <a:r>
              <a:rPr lang="es-MX" baseline="0" dirty="0" smtClean="0"/>
              <a:t> en </a:t>
            </a:r>
            <a:r>
              <a:rPr lang="es-MX" baseline="0" dirty="0" err="1" smtClean="0"/>
              <a:t>ebrary</a:t>
            </a:r>
            <a:r>
              <a:rPr lang="es-MX" baseline="0" dirty="0" smtClean="0"/>
              <a:t>:</a:t>
            </a:r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dirty="0" smtClean="0"/>
              <a:t>Asistir a la biblioteca para solicitarla </a:t>
            </a:r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s-MX" dirty="0" smtClean="0"/>
              <a:t>         (se requiere presentar tu credencial UVAQ, así como una cuenta personal de correo electrónico)</a:t>
            </a:r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dirty="0" smtClean="0"/>
              <a:t>Se te asignara un nombre de usuario y una contraseña para ingresar a </a:t>
            </a:r>
            <a:r>
              <a:rPr lang="es-MX" dirty="0" err="1" smtClean="0"/>
              <a:t>ebrary</a:t>
            </a:r>
            <a:endParaRPr lang="es-MX" dirty="0" smtClean="0"/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dirty="0" smtClean="0"/>
              <a:t>Con estos datos ya puedes tener acceso a </a:t>
            </a:r>
            <a:r>
              <a:rPr lang="es-MX" dirty="0" err="1" smtClean="0"/>
              <a:t>ebrary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667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Ebrary</a:t>
            </a:r>
            <a:r>
              <a:rPr lang="es-MX" dirty="0" smtClean="0"/>
              <a:t> utiliza la misma </a:t>
            </a:r>
            <a:r>
              <a:rPr lang="es-MX" dirty="0" err="1" smtClean="0"/>
              <a:t>platafoma</a:t>
            </a:r>
            <a:r>
              <a:rPr lang="es-MX" dirty="0" smtClean="0"/>
              <a:t> que E-libro</a:t>
            </a:r>
          </a:p>
          <a:p>
            <a:r>
              <a:rPr lang="es-MX" dirty="0" smtClean="0"/>
              <a:t>Excepto</a:t>
            </a:r>
            <a:r>
              <a:rPr lang="es-MX" baseline="0" dirty="0" smtClean="0"/>
              <a:t> la forma de acceso (usuario y contraseña)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627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</a:t>
            </a:r>
            <a:r>
              <a:rPr lang="es-ES" dirty="0" err="1" smtClean="0"/>
              <a:t>busqueda</a:t>
            </a:r>
            <a:r>
              <a:rPr lang="es-ES" dirty="0" smtClean="0"/>
              <a:t> simple y avanzada son igual que en E-libro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B885-7976-498C-A094-D48FBCA20477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1871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CAB0B-72DA-407D-A2EE-BD00C283B25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9266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CAB0B-72DA-407D-A2EE-BD00C283B25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9266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ficha del libro se</a:t>
            </a:r>
            <a:r>
              <a:rPr lang="es-ES" baseline="0" dirty="0" smtClean="0"/>
              <a:t> muestra igual que en E-libro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619DB-3656-4048-9EB8-3479C52C0DE1}" type="slidenum">
              <a:rPr lang="es-ES" smtClean="0"/>
              <a:pPr>
                <a:defRPr/>
              </a:pPr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6450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Pantalla del libro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7006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Igual que en e-libro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 err="1" smtClean="0"/>
              <a:t>Ebrary</a:t>
            </a:r>
            <a:endParaRPr lang="es-MX" dirty="0" smtClean="0"/>
          </a:p>
          <a:p>
            <a:r>
              <a:rPr lang="es-MX" dirty="0" smtClean="0"/>
              <a:t>Las opciones del menú lateral son:</a:t>
            </a:r>
          </a:p>
          <a:p>
            <a:endParaRPr lang="es-MX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Detalles del libro, muestra el titulo, autor, editorial</a:t>
            </a:r>
            <a:r>
              <a:rPr lang="es-MX" baseline="0" dirty="0" smtClean="0"/>
              <a:t> y fecha. Además botones para descarga completa, citar, etc. </a:t>
            </a:r>
          </a:p>
          <a:p>
            <a:r>
              <a:rPr lang="es-MX" baseline="0" dirty="0" smtClean="0"/>
              <a:t>     También muestra cuantas páginas se pueden copiar e imprimir.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Tabla de contenido muestra el índice del libro, con hipervínculos para pasar directamente a un capitulo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Anotaciones, aquí aparecen todas las anotaciones hechas por el lector.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Búsqueda, permite buscar en el contenido del libro.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53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0" dirty="0" smtClean="0"/>
              <a:t>E-libro</a:t>
            </a:r>
          </a:p>
          <a:p>
            <a:pPr lvl="0" algn="l"/>
            <a:r>
              <a:rPr lang="es-ES" b="0" dirty="0" smtClean="0">
                <a:latin typeface="Arial" pitchFamily="34" charset="0"/>
                <a:cs typeface="Arial" pitchFamily="34" charset="0"/>
              </a:rPr>
              <a:t>Da acceso a la consulta en línea de libros en texto completo de diversas áreas, </a:t>
            </a:r>
          </a:p>
          <a:p>
            <a:pPr lvl="0" algn="l"/>
            <a:r>
              <a:rPr lang="es-ES" b="0" dirty="0" smtClean="0">
                <a:latin typeface="Arial" pitchFamily="34" charset="0"/>
                <a:cs typeface="Arial" pitchFamily="34" charset="0"/>
              </a:rPr>
              <a:t>Utiliza la plataforma del lector de </a:t>
            </a:r>
            <a:r>
              <a:rPr lang="es-ES" b="0" dirty="0" err="1" smtClean="0">
                <a:latin typeface="Arial" pitchFamily="34" charset="0"/>
                <a:cs typeface="Arial" pitchFamily="34" charset="0"/>
              </a:rPr>
              <a:t>ProQuest</a:t>
            </a:r>
            <a:r>
              <a:rPr lang="es-ES" b="0" dirty="0" smtClean="0">
                <a:latin typeface="Arial" pitchFamily="34" charset="0"/>
                <a:cs typeface="Arial" pitchFamily="34" charset="0"/>
              </a:rPr>
              <a:t> de forma intuitiva</a:t>
            </a:r>
            <a:r>
              <a:rPr lang="es-ES" b="0" baseline="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" b="0" baseline="0" dirty="0" err="1" smtClean="0">
                <a:latin typeface="Arial" pitchFamily="34" charset="0"/>
                <a:cs typeface="Arial" pitchFamily="34" charset="0"/>
              </a:rPr>
              <a:t>dinamica</a:t>
            </a:r>
            <a:endParaRPr lang="es-ES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B885-7976-498C-A094-D48FBCA2047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2040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Igual que en e-libro</a:t>
            </a:r>
          </a:p>
          <a:p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 err="1" smtClean="0"/>
              <a:t>Ebrary</a:t>
            </a:r>
            <a:r>
              <a:rPr lang="es-MX" dirty="0" smtClean="0"/>
              <a:t> -</a:t>
            </a:r>
            <a:r>
              <a:rPr lang="es-MX" dirty="0" smtClean="0">
                <a:sym typeface="Wingdings" panose="05000000000000000000" pitchFamily="2" charset="2"/>
              </a:rPr>
              <a:t></a:t>
            </a:r>
            <a:r>
              <a:rPr lang="es-MX" dirty="0" smtClean="0"/>
              <a:t>En la  pantalla de lectura de E-libro, en la parte superior aparece una barra de opciones</a:t>
            </a:r>
            <a:r>
              <a:rPr lang="es-MX" baseline="0" dirty="0" smtClean="0"/>
              <a:t> que permiten:</a:t>
            </a:r>
          </a:p>
          <a:p>
            <a:endParaRPr lang="es-MX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Descargar el libro completo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Descargar capitulo del libro en 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Copiar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Imprimir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Añadir a la </a:t>
            </a:r>
            <a:r>
              <a:rPr lang="es-MX" baseline="0" dirty="0" err="1" smtClean="0"/>
              <a:t>estanteria</a:t>
            </a:r>
            <a:endParaRPr lang="es-MX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Compartir enlace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Citar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Resaltar texto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Crear notas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Marcar página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Zoom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Ir a página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Avanzar y retroceder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8331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4444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CAB0B-72DA-407D-A2EE-BD00C283B25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5956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2563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0271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8546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9551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SzPct val="110000"/>
            </a:pPr>
            <a:r>
              <a:rPr lang="es-ES" b="1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charset="0"/>
              </a:rPr>
              <a:t>Si tienes dudas sobre como acceder a los </a:t>
            </a:r>
            <a:r>
              <a:rPr lang="es-ES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cs typeface="Arial" charset="0"/>
              </a:rPr>
              <a:t>servivcios</a:t>
            </a:r>
            <a:r>
              <a:rPr lang="es-ES" b="1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charset="0"/>
              </a:rPr>
              <a:t> de cualquiera de nuestras bibliotecas, visítanos y pregunta a cualquiera de las personas que atienden.</a:t>
            </a:r>
          </a:p>
          <a:p>
            <a:pPr lvl="0">
              <a:buSzPct val="110000"/>
            </a:pPr>
            <a:endParaRPr lang="es-ES" b="1" dirty="0" smtClean="0">
              <a:solidFill>
                <a:prstClr val="black">
                  <a:lumMod val="95000"/>
                  <a:lumOff val="5000"/>
                </a:prstClr>
              </a:solidFill>
              <a:cs typeface="Arial" charset="0"/>
            </a:endParaRPr>
          </a:p>
          <a:p>
            <a:pPr lvl="0">
              <a:buSzPct val="110000"/>
            </a:pPr>
            <a:r>
              <a:rPr lang="es-ES" b="1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charset="0"/>
              </a:rPr>
              <a:t>Si necesitas ayuda sobre el uso de la Digital UVAQ, acude a quiera de las bibliotecas y la persona que atiende en turno podrá asesorarte o, envíanos un correo a cualquiera de las siguientes cuentas:</a:t>
            </a:r>
          </a:p>
          <a:p>
            <a:pPr lvl="0">
              <a:buSzPct val="110000"/>
            </a:pPr>
            <a:endParaRPr lang="es-ES" b="1" dirty="0" smtClean="0">
              <a:solidFill>
                <a:prstClr val="black">
                  <a:lumMod val="95000"/>
                  <a:lumOff val="5000"/>
                </a:prstClr>
              </a:solidFill>
              <a:cs typeface="Arial" charset="0"/>
            </a:endParaRPr>
          </a:p>
          <a:p>
            <a:pPr lvl="0" algn="ctr">
              <a:buSzPct val="110000"/>
            </a:pPr>
            <a:r>
              <a:rPr lang="es-MX" b="1" u="sng" dirty="0" smtClean="0">
                <a:solidFill>
                  <a:srgbClr val="000099"/>
                </a:solidFill>
                <a:cs typeface="Arial" charset="0"/>
              </a:rPr>
              <a:t>jmflores@uvaq.edu.mx</a:t>
            </a:r>
          </a:p>
          <a:p>
            <a:pPr lvl="0" algn="ctr">
              <a:buSzPct val="110000"/>
            </a:pPr>
            <a:endParaRPr lang="es-MX" b="1" u="sng" dirty="0" smtClean="0">
              <a:solidFill>
                <a:srgbClr val="000099"/>
              </a:solidFill>
              <a:cs typeface="Arial" charset="0"/>
            </a:endParaRPr>
          </a:p>
          <a:p>
            <a:pPr lvl="0" algn="ctr">
              <a:buSzPct val="110000"/>
            </a:pPr>
            <a:r>
              <a:rPr lang="es-MX" b="1" u="sng" dirty="0" smtClean="0">
                <a:solidFill>
                  <a:srgbClr val="000099"/>
                </a:solidFill>
                <a:cs typeface="Arial" charset="0"/>
              </a:rPr>
              <a:t>magovillanueva@uvaq.edu.mx</a:t>
            </a:r>
            <a:endParaRPr lang="es-MX" b="1" u="sng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986B4-A04F-4AB1-8569-7D240C806A50}" type="slidenum">
              <a:rPr lang="es-ES" smtClean="0"/>
              <a:pPr>
                <a:defRPr/>
              </a:pPr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79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 indispensable registrarse como usuario dentro del</a:t>
            </a:r>
            <a:r>
              <a:rPr lang="es-ES" baseline="0" dirty="0" smtClean="0"/>
              <a:t> sistema de E-Libro para tener derecho a utilizar todas sus herramientas. </a:t>
            </a:r>
          </a:p>
          <a:p>
            <a:endParaRPr lang="es-ES" baseline="0" dirty="0" smtClean="0"/>
          </a:p>
          <a:p>
            <a:r>
              <a:rPr lang="es-ES" baseline="0" dirty="0" smtClean="0"/>
              <a:t>En esta base de datos el proceso de registro es muy sencillo, solo hay que ir a la opción de “inicio de sesión”, después seleccionar la opción “Crear una cuenta” y llenar el formulario de registro.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B885-7976-498C-A094-D48FBCA2047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103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Una vez registrado deberá entrar a E-libro con su nombre de usuario y contraseña, para tener derecho de </a:t>
            </a:r>
          </a:p>
          <a:p>
            <a:r>
              <a:rPr lang="es-ES" dirty="0" smtClean="0"/>
              <a:t>Utilizar todas sus herramientas.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B885-7976-498C-A094-D48FBCA2047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E-libro se pueden visualizar los documentos desde diferentes dispositivos, ya sea</a:t>
            </a:r>
            <a:r>
              <a:rPr lang="es-ES" baseline="0" dirty="0" smtClean="0"/>
              <a:t> desde:</a:t>
            </a:r>
          </a:p>
          <a:p>
            <a:endParaRPr lang="es-ES" baseline="0" dirty="0" smtClean="0"/>
          </a:p>
          <a:p>
            <a:r>
              <a:rPr lang="es-ES" baseline="0" dirty="0" smtClean="0"/>
              <a:t>Una computadora de escritorio, o una laptop</a:t>
            </a:r>
          </a:p>
          <a:p>
            <a:r>
              <a:rPr lang="es-ES" baseline="0" dirty="0" smtClean="0"/>
              <a:t>Una </a:t>
            </a:r>
            <a:r>
              <a:rPr lang="es-ES" baseline="0" dirty="0" err="1" smtClean="0"/>
              <a:t>tablet</a:t>
            </a:r>
            <a:endParaRPr lang="es-ES" baseline="0" dirty="0" smtClean="0"/>
          </a:p>
          <a:p>
            <a:r>
              <a:rPr lang="es-ES" baseline="0" dirty="0" smtClean="0"/>
              <a:t>Un celular</a:t>
            </a:r>
          </a:p>
          <a:p>
            <a:endParaRPr lang="es-ES" baseline="0" dirty="0" smtClean="0"/>
          </a:p>
          <a:p>
            <a:r>
              <a:rPr lang="es-ES" baseline="0" dirty="0" smtClean="0"/>
              <a:t>Es indispensable tener instalado el Adobe Digital </a:t>
            </a:r>
            <a:r>
              <a:rPr lang="es-ES" baseline="0" dirty="0" err="1" smtClean="0"/>
              <a:t>Editions</a:t>
            </a:r>
            <a:r>
              <a:rPr lang="es-ES" baseline="0" dirty="0" smtClean="0"/>
              <a:t> para poder consultar los libros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B885-7976-498C-A094-D48FBCA2047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697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E-libro se pueden realizar 2 tipos de búsquedas:</a:t>
            </a:r>
          </a:p>
          <a:p>
            <a:endParaRPr lang="es-ES" dirty="0" smtClean="0"/>
          </a:p>
          <a:p>
            <a:r>
              <a:rPr lang="es-ES" dirty="0" smtClean="0"/>
              <a:t>Simple y Avanzada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En</a:t>
            </a:r>
            <a:r>
              <a:rPr lang="es-ES" baseline="0" dirty="0" smtClean="0"/>
              <a:t> la búsqueda simple solo hay que escribir el término de búsqueda y dar clic en “Buscar en </a:t>
            </a:r>
            <a:r>
              <a:rPr lang="es-ES" baseline="0" dirty="0" err="1" smtClean="0"/>
              <a:t>ebrary</a:t>
            </a:r>
            <a:r>
              <a:rPr lang="es-ES" baseline="0" dirty="0" smtClean="0"/>
              <a:t>”</a:t>
            </a:r>
          </a:p>
          <a:p>
            <a:endParaRPr lang="es-ES" baseline="0" dirty="0" smtClean="0"/>
          </a:p>
          <a:p>
            <a:r>
              <a:rPr lang="es-ES" baseline="0" dirty="0" smtClean="0"/>
              <a:t>En la búsqueda avanzada se puede filtrar la búsqueda a por titulo, tema, autor, periodo de tiempo, etc..</a:t>
            </a:r>
          </a:p>
          <a:p>
            <a:endParaRPr lang="es-ES" baseline="0" dirty="0" smtClean="0"/>
          </a:p>
          <a:p>
            <a:r>
              <a:rPr lang="es-ES" baseline="0" dirty="0" smtClean="0"/>
              <a:t>También es posible se pueden seleccionar por áreas o categorías.</a:t>
            </a:r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4B885-7976-498C-A094-D48FBCA2047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18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8/12/2015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2744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23941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3375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0758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7552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5289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23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836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3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31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7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20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58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995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9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5.wdp"/><Relationship Id="rId5" Type="http://schemas.openxmlformats.org/officeDocument/2006/relationships/image" Target="../media/image54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5.wdp"/><Relationship Id="rId5" Type="http://schemas.openxmlformats.org/officeDocument/2006/relationships/image" Target="../media/image54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microsoft.com/office/2007/relationships/hdphoto" Target="../media/hdphoto7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9.wdp"/><Relationship Id="rId5" Type="http://schemas.openxmlformats.org/officeDocument/2006/relationships/image" Target="../media/image74.png"/><Relationship Id="rId4" Type="http://schemas.microsoft.com/office/2007/relationships/hdphoto" Target="../media/hdphoto8.wdp"/><Relationship Id="rId9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7.png"/><Relationship Id="rId5" Type="http://schemas.openxmlformats.org/officeDocument/2006/relationships/image" Target="../media/image79.png"/><Relationship Id="rId4" Type="http://schemas.microsoft.com/office/2007/relationships/hdphoto" Target="../media/hdphoto1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3.wdp"/><Relationship Id="rId5" Type="http://schemas.openxmlformats.org/officeDocument/2006/relationships/image" Target="../media/image82.png"/><Relationship Id="rId4" Type="http://schemas.microsoft.com/office/2007/relationships/hdphoto" Target="../media/hdphoto12.wdp"/><Relationship Id="rId9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6.wdp"/><Relationship Id="rId5" Type="http://schemas.openxmlformats.org/officeDocument/2006/relationships/image" Target="../media/image85.png"/><Relationship Id="rId4" Type="http://schemas.microsoft.com/office/2007/relationships/hdphoto" Target="../media/hdphoto15.wdp"/><Relationship Id="rId9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8.wdp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8.png"/><Relationship Id="rId4" Type="http://schemas.microsoft.com/office/2007/relationships/hdphoto" Target="../media/hdphoto19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microsoft.com/office/2007/relationships/hdphoto" Target="../media/hdphoto21.wd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3.png"/><Relationship Id="rId5" Type="http://schemas.microsoft.com/office/2007/relationships/hdphoto" Target="../media/hdphoto20.wdp"/><Relationship Id="rId4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3.wdp"/><Relationship Id="rId5" Type="http://schemas.openxmlformats.org/officeDocument/2006/relationships/image" Target="../media/image95.png"/><Relationship Id="rId4" Type="http://schemas.microsoft.com/office/2007/relationships/hdphoto" Target="../media/hdphoto2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8.png"/><Relationship Id="rId4" Type="http://schemas.microsoft.com/office/2007/relationships/hdphoto" Target="../media/hdphoto2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25.wdp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26.wdp"/><Relationship Id="rId4" Type="http://schemas.openxmlformats.org/officeDocument/2006/relationships/image" Target="../media/image10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8.png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19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Nube"/>
          <p:cNvSpPr/>
          <p:nvPr/>
        </p:nvSpPr>
        <p:spPr bwMode="auto">
          <a:xfrm>
            <a:off x="251520" y="1065797"/>
            <a:ext cx="7632848" cy="5099507"/>
          </a:xfrm>
          <a:prstGeom prst="cloud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MX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07037" y="559224"/>
            <a:ext cx="5689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cs typeface="Arial" pitchFamily="34" charset="0"/>
              </a:rPr>
              <a:t>* Biblioteca </a:t>
            </a:r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cs typeface="Arial" pitchFamily="34" charset="0"/>
              </a:rPr>
              <a:t>Digital </a:t>
            </a:r>
            <a:endParaRPr lang="es-MX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405" y="3111494"/>
            <a:ext cx="4662520" cy="10081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17" y="68205"/>
            <a:ext cx="2347002" cy="453571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4427984" y="1522345"/>
            <a:ext cx="2339376" cy="1224136"/>
            <a:chOff x="4274586" y="3003775"/>
            <a:chExt cx="2339376" cy="1224136"/>
          </a:xfrm>
        </p:grpSpPr>
        <p:sp>
          <p:nvSpPr>
            <p:cNvPr id="5" name="4 Rectángulo"/>
            <p:cNvSpPr/>
            <p:nvPr/>
          </p:nvSpPr>
          <p:spPr>
            <a:xfrm>
              <a:off x="4274586" y="3003775"/>
              <a:ext cx="2339376" cy="1224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4416164" y="3053946"/>
              <a:ext cx="2103633" cy="1155183"/>
              <a:chOff x="3376126" y="4559780"/>
              <a:chExt cx="1918018" cy="1022687"/>
            </a:xfrm>
            <a:solidFill>
              <a:schemeClr val="bg1">
                <a:lumMod val="95000"/>
              </a:schemeClr>
            </a:solidFill>
          </p:grpSpPr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571759" y="4559780"/>
                <a:ext cx="1526754" cy="4974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sp>
            <p:nvSpPr>
              <p:cNvPr id="27" name="26 Rectángulo"/>
              <p:cNvSpPr/>
              <p:nvPr/>
            </p:nvSpPr>
            <p:spPr>
              <a:xfrm>
                <a:off x="3376126" y="5255496"/>
                <a:ext cx="1918018" cy="3269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s-MX" sz="1200" b="1" dirty="0" smtClean="0">
                    <a:ln w="12700">
                      <a:prstDash val="solid"/>
                    </a:ln>
                    <a:latin typeface="Arial Black" panose="020B0A04020102020204" pitchFamily="34" charset="0"/>
                    <a:cs typeface="Arial" pitchFamily="34" charset="0"/>
                  </a:rPr>
                  <a:t>Libros texto completo</a:t>
                </a:r>
                <a:endParaRPr lang="es-MX" sz="1200" b="1" dirty="0">
                  <a:ln w="12700">
                    <a:prstDash val="solid"/>
                  </a:ln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4" name="3 Rectángulo"/>
              <p:cNvSpPr/>
              <p:nvPr/>
            </p:nvSpPr>
            <p:spPr>
              <a:xfrm>
                <a:off x="3625690" y="5091492"/>
                <a:ext cx="1452334" cy="27247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s-MX" sz="1400" b="1" dirty="0">
                    <a:ln w="12700">
                      <a:prstDash val="solid"/>
                    </a:ln>
                    <a:latin typeface="Arial Black" panose="020B0A04020102020204" pitchFamily="34" charset="0"/>
                    <a:cs typeface="Arial" pitchFamily="34" charset="0"/>
                  </a:rPr>
                  <a:t>LIBRICENTRO</a:t>
                </a:r>
                <a:endParaRPr lang="es-MX" sz="1400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9" name="8 Grupo"/>
          <p:cNvGrpSpPr/>
          <p:nvPr/>
        </p:nvGrpSpPr>
        <p:grpSpPr>
          <a:xfrm>
            <a:off x="1502363" y="1817669"/>
            <a:ext cx="2045475" cy="1065348"/>
            <a:chOff x="1037217" y="3107922"/>
            <a:chExt cx="2045475" cy="1065348"/>
          </a:xfrm>
        </p:grpSpPr>
        <p:sp>
          <p:nvSpPr>
            <p:cNvPr id="38" name="37 Rectángulo"/>
            <p:cNvSpPr/>
            <p:nvPr/>
          </p:nvSpPr>
          <p:spPr>
            <a:xfrm>
              <a:off x="1085411" y="3107922"/>
              <a:ext cx="1997281" cy="10653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1037217" y="3122011"/>
              <a:ext cx="2045475" cy="885349"/>
              <a:chOff x="2324840" y="4048700"/>
              <a:chExt cx="1864992" cy="783801"/>
            </a:xfrm>
          </p:grpSpPr>
          <p:pic>
            <p:nvPicPr>
              <p:cNvPr id="1026" name="Picture 2" descr="http://t0.gstatic.com/images?q=tbn:ANd9GcQwFCvWmCoyeuC4hrEC2hNOQ2AnpCCDVMOt_85BgaS5sPOYTWIt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5074" y="4048700"/>
                <a:ext cx="1624523" cy="614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29 Rectángulo"/>
              <p:cNvSpPr/>
              <p:nvPr/>
            </p:nvSpPr>
            <p:spPr>
              <a:xfrm>
                <a:off x="2324840" y="4587273"/>
                <a:ext cx="1864992" cy="245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200" b="1" dirty="0" smtClean="0">
                    <a:ln w="12700">
                      <a:prstDash val="solid"/>
                    </a:ln>
                    <a:latin typeface="Arial Black" panose="020B0A04020102020204" pitchFamily="34" charset="0"/>
                    <a:cs typeface="Arial" pitchFamily="34" charset="0"/>
                  </a:rPr>
                  <a:t>Libros texto completo</a:t>
                </a:r>
                <a:endParaRPr lang="es-MX" sz="1200" b="1" dirty="0">
                  <a:ln w="12700">
                    <a:prstDash val="solid"/>
                  </a:ln>
                  <a:latin typeface="Arial Black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" name="10 Grupo"/>
          <p:cNvGrpSpPr/>
          <p:nvPr/>
        </p:nvGrpSpPr>
        <p:grpSpPr>
          <a:xfrm>
            <a:off x="1735202" y="4472082"/>
            <a:ext cx="2323275" cy="957178"/>
            <a:chOff x="1468483" y="4600722"/>
            <a:chExt cx="2323275" cy="957178"/>
          </a:xfrm>
        </p:grpSpPr>
        <p:sp>
          <p:nvSpPr>
            <p:cNvPr id="35" name="34 Rectángulo"/>
            <p:cNvSpPr/>
            <p:nvPr/>
          </p:nvSpPr>
          <p:spPr>
            <a:xfrm>
              <a:off x="1468483" y="4600722"/>
              <a:ext cx="2023397" cy="9571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0" name="9 Grupo"/>
            <p:cNvGrpSpPr/>
            <p:nvPr/>
          </p:nvGrpSpPr>
          <p:grpSpPr>
            <a:xfrm>
              <a:off x="1484583" y="4665405"/>
              <a:ext cx="2307175" cy="892495"/>
              <a:chOff x="1438183" y="4311525"/>
              <a:chExt cx="2307175" cy="892495"/>
            </a:xfrm>
          </p:grpSpPr>
          <p:pic>
            <p:nvPicPr>
              <p:cNvPr id="1028" name="Picture 4" descr="http://www.ebrary.com/ebrary33.gif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3345" b="8833"/>
              <a:stretch/>
            </p:blipFill>
            <p:spPr bwMode="auto">
              <a:xfrm>
                <a:off x="1792367" y="4311525"/>
                <a:ext cx="1322779" cy="57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29 Rectángulo"/>
              <p:cNvSpPr/>
              <p:nvPr/>
            </p:nvSpPr>
            <p:spPr>
              <a:xfrm>
                <a:off x="1438183" y="4891134"/>
                <a:ext cx="2307175" cy="312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200" b="1" dirty="0" smtClean="0">
                    <a:ln w="12700">
                      <a:prstDash val="solid"/>
                    </a:ln>
                    <a:latin typeface="Arial Black" panose="020B0A04020102020204" pitchFamily="34" charset="0"/>
                    <a:cs typeface="Arial" pitchFamily="34" charset="0"/>
                  </a:rPr>
                  <a:t>Libros texto completo</a:t>
                </a:r>
                <a:endParaRPr lang="es-MX" sz="1200" b="1" dirty="0">
                  <a:ln w="12700">
                    <a:prstDash val="solid"/>
                  </a:ln>
                  <a:latin typeface="Arial Black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" name="11 Grupo"/>
          <p:cNvGrpSpPr/>
          <p:nvPr/>
        </p:nvGrpSpPr>
        <p:grpSpPr>
          <a:xfrm>
            <a:off x="4177577" y="4261716"/>
            <a:ext cx="2413423" cy="872920"/>
            <a:chOff x="4202779" y="4238733"/>
            <a:chExt cx="2413423" cy="872920"/>
          </a:xfrm>
        </p:grpSpPr>
        <p:sp>
          <p:nvSpPr>
            <p:cNvPr id="25" name="24 Rectángulo"/>
            <p:cNvSpPr/>
            <p:nvPr/>
          </p:nvSpPr>
          <p:spPr>
            <a:xfrm>
              <a:off x="4274586" y="4238733"/>
              <a:ext cx="2053468" cy="8729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8" name="27 Grupo"/>
            <p:cNvGrpSpPr/>
            <p:nvPr/>
          </p:nvGrpSpPr>
          <p:grpSpPr>
            <a:xfrm>
              <a:off x="4202779" y="4311525"/>
              <a:ext cx="2413423" cy="800128"/>
              <a:chOff x="3171954" y="4066491"/>
              <a:chExt cx="2938672" cy="991822"/>
            </a:xfrm>
          </p:grpSpPr>
          <p:pic>
            <p:nvPicPr>
              <p:cNvPr id="36" name="35 Imagen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9781" y="4066491"/>
                <a:ext cx="1262602" cy="616953"/>
              </a:xfrm>
              <a:prstGeom prst="rect">
                <a:avLst/>
              </a:prstGeom>
            </p:spPr>
          </p:pic>
          <p:sp>
            <p:nvSpPr>
              <p:cNvPr id="37" name="36 Rectángulo"/>
              <p:cNvSpPr/>
              <p:nvPr/>
            </p:nvSpPr>
            <p:spPr>
              <a:xfrm>
                <a:off x="3171954" y="4670466"/>
                <a:ext cx="2938672" cy="387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200" b="1" dirty="0">
                    <a:ln w="12700">
                      <a:prstDash val="solid"/>
                    </a:ln>
                    <a:latin typeface="Arial Black" panose="020B0A04020102020204" pitchFamily="34" charset="0"/>
                    <a:cs typeface="Arial" pitchFamily="34" charset="0"/>
                  </a:rPr>
                  <a:t>Base de dados </a:t>
                </a:r>
                <a:r>
                  <a:rPr lang="es-MX" sz="1200" b="1" dirty="0" smtClean="0">
                    <a:ln w="12700">
                      <a:prstDash val="solid"/>
                    </a:ln>
                    <a:latin typeface="Arial Black" pitchFamily="34" charset="0"/>
                    <a:cs typeface="Arial" pitchFamily="34" charset="0"/>
                  </a:rPr>
                  <a:t>Jurídica </a:t>
                </a:r>
                <a:endParaRPr lang="es-MX" sz="1200" b="1" dirty="0">
                  <a:ln w="12700">
                    <a:prstDash val="solid"/>
                  </a:ln>
                  <a:latin typeface="Arial Black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0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Título"/>
          <p:cNvSpPr txBox="1">
            <a:spLocks/>
          </p:cNvSpPr>
          <p:nvPr/>
        </p:nvSpPr>
        <p:spPr>
          <a:xfrm>
            <a:off x="395536" y="1268760"/>
            <a:ext cx="4464496" cy="500066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 de la Búsqueda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13 Imagen" descr="e-libro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0" y="188640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882" y="1768826"/>
            <a:ext cx="7272808" cy="494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395536" y="3861048"/>
            <a:ext cx="1728192" cy="381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44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455" y="2852936"/>
            <a:ext cx="806341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3250683" y="505956"/>
            <a:ext cx="3168351" cy="6429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Ficha del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9 Llamada rectangular"/>
          <p:cNvSpPr/>
          <p:nvPr/>
        </p:nvSpPr>
        <p:spPr>
          <a:xfrm>
            <a:off x="138710" y="1952933"/>
            <a:ext cx="1010772" cy="592768"/>
          </a:xfrm>
          <a:prstGeom prst="wedgeRectCallout">
            <a:avLst>
              <a:gd name="adj1" fmla="val 28333"/>
              <a:gd name="adj2" fmla="val 135229"/>
            </a:avLst>
          </a:prstGeom>
          <a:gradFill flip="none" rotWithShape="1">
            <a:gsLst>
              <a:gs pos="0">
                <a:schemeClr val="accent1">
                  <a:tint val="45000"/>
                  <a:satMod val="200000"/>
                  <a:lumMod val="65000"/>
                  <a:lumOff val="35000"/>
                </a:schemeClr>
              </a:gs>
              <a:gs pos="30000">
                <a:schemeClr val="accent1">
                  <a:tint val="61000"/>
                  <a:satMod val="200000"/>
                </a:schemeClr>
              </a:gs>
              <a:gs pos="45000">
                <a:schemeClr val="accent1">
                  <a:tint val="66000"/>
                  <a:satMod val="200000"/>
                </a:schemeClr>
              </a:gs>
              <a:gs pos="55000">
                <a:schemeClr val="accent1">
                  <a:tint val="66000"/>
                  <a:satMod val="200000"/>
                </a:schemeClr>
              </a:gs>
              <a:gs pos="73000">
                <a:schemeClr val="accent1">
                  <a:tint val="61000"/>
                  <a:satMod val="200000"/>
                </a:schemeClr>
              </a:gs>
              <a:gs pos="100000">
                <a:schemeClr val="accent1">
                  <a:tint val="45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Portada del libro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Llamada rectangular"/>
          <p:cNvSpPr/>
          <p:nvPr/>
        </p:nvSpPr>
        <p:spPr>
          <a:xfrm>
            <a:off x="179511" y="4729963"/>
            <a:ext cx="1263465" cy="592768"/>
          </a:xfrm>
          <a:prstGeom prst="wedgeRectCallout">
            <a:avLst>
              <a:gd name="adj1" fmla="val 58859"/>
              <a:gd name="adj2" fmla="val -238268"/>
            </a:avLst>
          </a:prstGeom>
          <a:gradFill flip="none" rotWithShape="1">
            <a:gsLst>
              <a:gs pos="0">
                <a:schemeClr val="accent1">
                  <a:tint val="45000"/>
                  <a:satMod val="200000"/>
                  <a:lumMod val="65000"/>
                  <a:lumOff val="35000"/>
                </a:schemeClr>
              </a:gs>
              <a:gs pos="30000">
                <a:schemeClr val="accent1">
                  <a:tint val="61000"/>
                  <a:satMod val="200000"/>
                </a:schemeClr>
              </a:gs>
              <a:gs pos="45000">
                <a:schemeClr val="accent1">
                  <a:tint val="66000"/>
                  <a:satMod val="200000"/>
                </a:schemeClr>
              </a:gs>
              <a:gs pos="55000">
                <a:schemeClr val="accent1">
                  <a:tint val="66000"/>
                  <a:satMod val="200000"/>
                </a:schemeClr>
              </a:gs>
              <a:gs pos="73000">
                <a:schemeClr val="accent1">
                  <a:tint val="61000"/>
                  <a:satMod val="200000"/>
                </a:schemeClr>
              </a:gs>
              <a:gs pos="100000">
                <a:schemeClr val="accent1">
                  <a:tint val="45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Ficha bibliográfica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Llamada rectangular"/>
          <p:cNvSpPr/>
          <p:nvPr/>
        </p:nvSpPr>
        <p:spPr>
          <a:xfrm>
            <a:off x="2375139" y="1768878"/>
            <a:ext cx="1010772" cy="592768"/>
          </a:xfrm>
          <a:prstGeom prst="wedgeRectCallout">
            <a:avLst>
              <a:gd name="adj1" fmla="val -34374"/>
              <a:gd name="adj2" fmla="val 173214"/>
            </a:avLst>
          </a:prstGeom>
          <a:gradFill flip="none" rotWithShape="1">
            <a:gsLst>
              <a:gs pos="0">
                <a:schemeClr val="accent1">
                  <a:tint val="45000"/>
                  <a:satMod val="200000"/>
                  <a:lumMod val="65000"/>
                  <a:lumOff val="35000"/>
                </a:schemeClr>
              </a:gs>
              <a:gs pos="30000">
                <a:schemeClr val="accent1">
                  <a:tint val="61000"/>
                  <a:satMod val="200000"/>
                </a:schemeClr>
              </a:gs>
              <a:gs pos="45000">
                <a:schemeClr val="accent1">
                  <a:tint val="66000"/>
                  <a:satMod val="200000"/>
                </a:schemeClr>
              </a:gs>
              <a:gs pos="55000">
                <a:schemeClr val="accent1">
                  <a:tint val="66000"/>
                  <a:satMod val="200000"/>
                </a:schemeClr>
              </a:gs>
              <a:gs pos="73000">
                <a:schemeClr val="accent1">
                  <a:tint val="61000"/>
                  <a:satMod val="200000"/>
                </a:schemeClr>
              </a:gs>
              <a:gs pos="100000">
                <a:schemeClr val="accent1">
                  <a:tint val="45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Titulo del libro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13 Llamada rectangular"/>
          <p:cNvSpPr/>
          <p:nvPr/>
        </p:nvSpPr>
        <p:spPr>
          <a:xfrm>
            <a:off x="5364088" y="2150522"/>
            <a:ext cx="1452985" cy="790357"/>
          </a:xfrm>
          <a:prstGeom prst="wedgeRectCallout">
            <a:avLst>
              <a:gd name="adj1" fmla="val -146042"/>
              <a:gd name="adj2" fmla="val 175231"/>
            </a:avLst>
          </a:prstGeom>
          <a:gradFill flip="none" rotWithShape="1">
            <a:gsLst>
              <a:gs pos="0">
                <a:schemeClr val="accent1">
                  <a:tint val="45000"/>
                  <a:satMod val="200000"/>
                  <a:lumMod val="65000"/>
                  <a:lumOff val="35000"/>
                </a:schemeClr>
              </a:gs>
              <a:gs pos="30000">
                <a:schemeClr val="accent1">
                  <a:tint val="61000"/>
                  <a:satMod val="200000"/>
                </a:schemeClr>
              </a:gs>
              <a:gs pos="45000">
                <a:schemeClr val="accent1">
                  <a:tint val="66000"/>
                  <a:satMod val="200000"/>
                </a:schemeClr>
              </a:gs>
              <a:gs pos="55000">
                <a:schemeClr val="accent1">
                  <a:tint val="66000"/>
                  <a:satMod val="200000"/>
                </a:schemeClr>
              </a:gs>
              <a:gs pos="73000">
                <a:schemeClr val="accent1">
                  <a:tint val="61000"/>
                  <a:satMod val="200000"/>
                </a:schemeClr>
              </a:gs>
              <a:gs pos="100000">
                <a:schemeClr val="accent1">
                  <a:tint val="45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Enlace directo a los temas del libro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Llamada rectangular"/>
          <p:cNvSpPr/>
          <p:nvPr/>
        </p:nvSpPr>
        <p:spPr>
          <a:xfrm>
            <a:off x="2143204" y="5322731"/>
            <a:ext cx="1832025" cy="592768"/>
          </a:xfrm>
          <a:prstGeom prst="wedgeRectCallout">
            <a:avLst>
              <a:gd name="adj1" fmla="val -38879"/>
              <a:gd name="adj2" fmla="val -233644"/>
            </a:avLst>
          </a:prstGeom>
          <a:gradFill flip="none" rotWithShape="1">
            <a:gsLst>
              <a:gs pos="0">
                <a:schemeClr val="accent1">
                  <a:tint val="45000"/>
                  <a:satMod val="200000"/>
                  <a:lumMod val="65000"/>
                  <a:lumOff val="35000"/>
                </a:schemeClr>
              </a:gs>
              <a:gs pos="30000">
                <a:schemeClr val="accent1">
                  <a:tint val="61000"/>
                  <a:satMod val="200000"/>
                </a:schemeClr>
              </a:gs>
              <a:gs pos="45000">
                <a:schemeClr val="accent1">
                  <a:tint val="66000"/>
                  <a:satMod val="200000"/>
                </a:schemeClr>
              </a:gs>
              <a:gs pos="55000">
                <a:schemeClr val="accent1">
                  <a:tint val="66000"/>
                  <a:satMod val="200000"/>
                </a:schemeClr>
              </a:gs>
              <a:gs pos="73000">
                <a:schemeClr val="accent1">
                  <a:tint val="61000"/>
                  <a:satMod val="200000"/>
                </a:schemeClr>
              </a:gs>
              <a:gs pos="100000">
                <a:schemeClr val="accent1">
                  <a:tint val="45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Expande la tabla de contenido del libro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16 Imagen" descr="e-libro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1" y="260648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2817" y="5301390"/>
            <a:ext cx="2295526" cy="122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curvado"/>
          <p:cNvCxnSpPr>
            <a:stCxn id="15" idx="3"/>
            <a:endCxn id="18" idx="1"/>
          </p:cNvCxnSpPr>
          <p:nvPr/>
        </p:nvCxnSpPr>
        <p:spPr>
          <a:xfrm>
            <a:off x="3975229" y="5619115"/>
            <a:ext cx="967588" cy="2963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72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Título"/>
          <p:cNvSpPr txBox="1">
            <a:spLocks/>
          </p:cNvSpPr>
          <p:nvPr/>
        </p:nvSpPr>
        <p:spPr>
          <a:xfrm>
            <a:off x="3059832" y="260647"/>
            <a:ext cx="3919522" cy="57152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Estantería Personal</a:t>
            </a:r>
          </a:p>
        </p:txBody>
      </p:sp>
      <p:pic>
        <p:nvPicPr>
          <p:cNvPr id="4" name="3 Imagen" descr="e-libro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1" y="148923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243" y="1268760"/>
            <a:ext cx="8402838" cy="514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349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361" y="980728"/>
            <a:ext cx="857743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3131840" y="169663"/>
            <a:ext cx="3960440" cy="6429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Pantalla del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7724844" y="237764"/>
            <a:ext cx="1152128" cy="574817"/>
          </a:xfrm>
          <a:prstGeom prst="wedgeRoundRectCallout">
            <a:avLst>
              <a:gd name="adj1" fmla="val -64673"/>
              <a:gd name="adj2" fmla="val 11356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Configuración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4126665" y="2348880"/>
            <a:ext cx="1152128" cy="574817"/>
          </a:xfrm>
          <a:prstGeom prst="wedgeRoundRectCallout">
            <a:avLst>
              <a:gd name="adj1" fmla="val -66708"/>
              <a:gd name="adj2" fmla="val 12784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Información de disponibilidad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2051720" y="4415048"/>
            <a:ext cx="1440160" cy="670136"/>
          </a:xfrm>
          <a:prstGeom prst="wedgeRoundRectCallout">
            <a:avLst>
              <a:gd name="adj1" fmla="val -91696"/>
              <a:gd name="adj2" fmla="val -14059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Descarga completa o por capítulos</a:t>
            </a:r>
            <a:endParaRPr lang="es-MX" sz="1100" b="1" dirty="0">
              <a:solidFill>
                <a:schemeClr val="tx1"/>
              </a:solidFill>
            </a:endParaRPr>
          </a:p>
        </p:txBody>
      </p:sp>
      <p:pic>
        <p:nvPicPr>
          <p:cNvPr id="9" name="8 Imagen" descr="e-libro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1" y="148923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24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085" y="1052736"/>
            <a:ext cx="3133278" cy="50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134419" y="620688"/>
            <a:ext cx="2232248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Detalles del libro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11832" y="1736812"/>
            <a:ext cx="539552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6104" y="1461205"/>
            <a:ext cx="2471886" cy="418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 Título"/>
          <p:cNvSpPr txBox="1">
            <a:spLocks/>
          </p:cNvSpPr>
          <p:nvPr/>
        </p:nvSpPr>
        <p:spPr>
          <a:xfrm>
            <a:off x="3304013" y="1069809"/>
            <a:ext cx="2474143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Tabla de contenido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197910" y="2397309"/>
            <a:ext cx="442589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4883" y="1937031"/>
            <a:ext cx="2181200" cy="304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Título"/>
          <p:cNvSpPr txBox="1">
            <a:spLocks/>
          </p:cNvSpPr>
          <p:nvPr/>
        </p:nvSpPr>
        <p:spPr>
          <a:xfrm>
            <a:off x="5880505" y="1558399"/>
            <a:ext cx="2474143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Anotaciones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679376" y="2964363"/>
            <a:ext cx="442589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0352" y="4365104"/>
            <a:ext cx="2545804" cy="2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5 Título"/>
          <p:cNvSpPr txBox="1">
            <a:spLocks/>
          </p:cNvSpPr>
          <p:nvPr/>
        </p:nvSpPr>
        <p:spPr>
          <a:xfrm>
            <a:off x="6433500" y="3933056"/>
            <a:ext cx="1368152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Búsqueda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6403310" y="5877272"/>
            <a:ext cx="442589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5 Título"/>
          <p:cNvSpPr txBox="1">
            <a:spLocks/>
          </p:cNvSpPr>
          <p:nvPr/>
        </p:nvSpPr>
        <p:spPr>
          <a:xfrm>
            <a:off x="3388998" y="107336"/>
            <a:ext cx="3394516" cy="51335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Menú lateral</a:t>
            </a:r>
            <a:endParaRPr lang="es-E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18 Imagen" descr="e-libro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1" y="148923"/>
            <a:ext cx="1247887" cy="499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41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Título"/>
          <p:cNvSpPr txBox="1">
            <a:spLocks/>
          </p:cNvSpPr>
          <p:nvPr/>
        </p:nvSpPr>
        <p:spPr>
          <a:xfrm>
            <a:off x="2950480" y="187667"/>
            <a:ext cx="3277704" cy="6429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Leer en línea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66095" y="1087501"/>
            <a:ext cx="8605650" cy="5642930"/>
            <a:chOff x="266095" y="1087501"/>
            <a:chExt cx="8605650" cy="564293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6095" y="1415272"/>
              <a:ext cx="7831797" cy="531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Llamada rectangular redondeada"/>
            <p:cNvSpPr/>
            <p:nvPr/>
          </p:nvSpPr>
          <p:spPr>
            <a:xfrm>
              <a:off x="1222818" y="1087501"/>
              <a:ext cx="1152128" cy="574817"/>
            </a:xfrm>
            <a:prstGeom prst="wedgeRoundRectCallout">
              <a:avLst>
                <a:gd name="adj1" fmla="val 99083"/>
                <a:gd name="adj2" fmla="val 93679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Descarga libro completo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8 Llamada rectangular redondeada"/>
            <p:cNvSpPr/>
            <p:nvPr/>
          </p:nvSpPr>
          <p:spPr>
            <a:xfrm>
              <a:off x="2814603" y="1087502"/>
              <a:ext cx="1152128" cy="574817"/>
            </a:xfrm>
            <a:prstGeom prst="wedgeRoundRectCallout">
              <a:avLst>
                <a:gd name="adj1" fmla="val -6039"/>
                <a:gd name="adj2" fmla="val 86796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Descarga libro capitulo PDF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9 Llamada rectangular redondeada"/>
            <p:cNvSpPr/>
            <p:nvPr/>
          </p:nvSpPr>
          <p:spPr>
            <a:xfrm>
              <a:off x="2570351" y="2413434"/>
              <a:ext cx="648072" cy="432048"/>
            </a:xfrm>
            <a:prstGeom prst="wedgeRoundRectCallout">
              <a:avLst>
                <a:gd name="adj1" fmla="val 99281"/>
                <a:gd name="adj2" fmla="val -132147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Copia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10 Llamada rectangular redondeada"/>
            <p:cNvSpPr/>
            <p:nvPr/>
          </p:nvSpPr>
          <p:spPr>
            <a:xfrm>
              <a:off x="2940617" y="2917489"/>
              <a:ext cx="900100" cy="432048"/>
            </a:xfrm>
            <a:prstGeom prst="wedgeRoundRectCallout">
              <a:avLst>
                <a:gd name="adj1" fmla="val 45641"/>
                <a:gd name="adj2" fmla="val -242378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Imprimir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11 Llamada rectangular redondeada"/>
            <p:cNvSpPr/>
            <p:nvPr/>
          </p:nvSpPr>
          <p:spPr>
            <a:xfrm>
              <a:off x="3835434" y="2486979"/>
              <a:ext cx="900100" cy="432048"/>
            </a:xfrm>
            <a:prstGeom prst="wedgeRoundRectCallout">
              <a:avLst>
                <a:gd name="adj1" fmla="val -17689"/>
                <a:gd name="adj2" fmla="val -150292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Añadir a estantería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4735534" y="2781858"/>
              <a:ext cx="936104" cy="432048"/>
            </a:xfrm>
            <a:prstGeom prst="wedgeRoundRectCallout">
              <a:avLst>
                <a:gd name="adj1" fmla="val -23838"/>
                <a:gd name="adj2" fmla="val -211513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Resaltar texto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13 Llamada rectangular redondeada"/>
            <p:cNvSpPr/>
            <p:nvPr/>
          </p:nvSpPr>
          <p:spPr>
            <a:xfrm>
              <a:off x="5359331" y="2346016"/>
              <a:ext cx="648072" cy="432048"/>
            </a:xfrm>
            <a:prstGeom prst="wedgeRoundRectCallout">
              <a:avLst>
                <a:gd name="adj1" fmla="val -49389"/>
                <a:gd name="adj2" fmla="val -113323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Crear notas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14 Llamada rectangular redondeada"/>
            <p:cNvSpPr/>
            <p:nvPr/>
          </p:nvSpPr>
          <p:spPr>
            <a:xfrm>
              <a:off x="5359331" y="1189297"/>
              <a:ext cx="648072" cy="432048"/>
            </a:xfrm>
            <a:prstGeom prst="wedgeRoundRectCallout">
              <a:avLst>
                <a:gd name="adj1" fmla="val -133504"/>
                <a:gd name="adj2" fmla="val 110700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Citar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15 Llamada rectangular redondeada"/>
            <p:cNvSpPr/>
            <p:nvPr/>
          </p:nvSpPr>
          <p:spPr>
            <a:xfrm>
              <a:off x="4135992" y="1093615"/>
              <a:ext cx="949164" cy="432048"/>
            </a:xfrm>
            <a:prstGeom prst="wedgeRoundRectCallout">
              <a:avLst>
                <a:gd name="adj1" fmla="val -23356"/>
                <a:gd name="adj2" fmla="val 121384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Compartir enlace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16 Llamada rectangular redondeada"/>
            <p:cNvSpPr/>
            <p:nvPr/>
          </p:nvSpPr>
          <p:spPr>
            <a:xfrm>
              <a:off x="6395159" y="1158887"/>
              <a:ext cx="855712" cy="432048"/>
            </a:xfrm>
            <a:prstGeom prst="wedgeRoundRectCallout">
              <a:avLst>
                <a:gd name="adj1" fmla="val -134390"/>
                <a:gd name="adj2" fmla="val 117823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Marcar página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7 Llamada rectangular redondeada"/>
            <p:cNvSpPr/>
            <p:nvPr/>
          </p:nvSpPr>
          <p:spPr>
            <a:xfrm>
              <a:off x="6119703" y="2234469"/>
              <a:ext cx="855712" cy="432048"/>
            </a:xfrm>
            <a:prstGeom prst="wedgeRoundRectCallout">
              <a:avLst>
                <a:gd name="adj1" fmla="val -47054"/>
                <a:gd name="adj2" fmla="val -113492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Opciones de zoom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Llamada rectangular redondeada"/>
            <p:cNvSpPr/>
            <p:nvPr/>
          </p:nvSpPr>
          <p:spPr>
            <a:xfrm>
              <a:off x="7287036" y="3011725"/>
              <a:ext cx="855712" cy="432048"/>
            </a:xfrm>
            <a:prstGeom prst="wedgeRoundRectCallout">
              <a:avLst>
                <a:gd name="adj1" fmla="val -64264"/>
                <a:gd name="adj2" fmla="val -284604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Ir a página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19 Llamada rectangular redondeada"/>
            <p:cNvSpPr/>
            <p:nvPr/>
          </p:nvSpPr>
          <p:spPr>
            <a:xfrm>
              <a:off x="7870003" y="2311600"/>
              <a:ext cx="1001742" cy="500879"/>
            </a:xfrm>
            <a:prstGeom prst="wedgeRoundRectCallout">
              <a:avLst>
                <a:gd name="adj1" fmla="val -62177"/>
                <a:gd name="adj2" fmla="val -114218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Avanzar/</a:t>
              </a:r>
            </a:p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retroceder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20 Llamada rectangular redondeada"/>
            <p:cNvSpPr/>
            <p:nvPr/>
          </p:nvSpPr>
          <p:spPr>
            <a:xfrm>
              <a:off x="3224758" y="4177629"/>
              <a:ext cx="900100" cy="432048"/>
            </a:xfrm>
            <a:prstGeom prst="wedgeRoundRectCallout">
              <a:avLst>
                <a:gd name="adj1" fmla="val -150536"/>
                <a:gd name="adj2" fmla="val -9706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Buscar contenido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21 Llamada rectangular redondeada"/>
            <p:cNvSpPr/>
            <p:nvPr/>
          </p:nvSpPr>
          <p:spPr>
            <a:xfrm>
              <a:off x="3053658" y="5509777"/>
              <a:ext cx="900100" cy="432048"/>
            </a:xfrm>
            <a:prstGeom prst="wedgeRoundRectCallout">
              <a:avLst>
                <a:gd name="adj1" fmla="val -142721"/>
                <a:gd name="adj2" fmla="val -74827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Índice general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3" name="22 Imagen" descr="e-libro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1" y="148923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582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Título"/>
          <p:cNvSpPr txBox="1">
            <a:spLocks/>
          </p:cNvSpPr>
          <p:nvPr/>
        </p:nvSpPr>
        <p:spPr>
          <a:xfrm>
            <a:off x="4409120" y="208220"/>
            <a:ext cx="2520280" cy="6429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Citar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e-libro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1" y="148923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622" y="1180642"/>
            <a:ext cx="7880993" cy="53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>
          <a:xfrm>
            <a:off x="3059832" y="260647"/>
            <a:ext cx="3919522" cy="57152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Descargar un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5 Título"/>
          <p:cNvSpPr txBox="1">
            <a:spLocks/>
          </p:cNvSpPr>
          <p:nvPr/>
        </p:nvSpPr>
        <p:spPr>
          <a:xfrm>
            <a:off x="493862" y="980728"/>
            <a:ext cx="1125810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Paso 1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e-libro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1" y="148923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2429" y="1237404"/>
            <a:ext cx="5256680" cy="521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7915" y="2461098"/>
            <a:ext cx="4173166" cy="371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526253"/>
            <a:ext cx="4320108" cy="358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Título"/>
          <p:cNvSpPr txBox="1">
            <a:spLocks/>
          </p:cNvSpPr>
          <p:nvPr/>
        </p:nvSpPr>
        <p:spPr>
          <a:xfrm>
            <a:off x="235967" y="1947746"/>
            <a:ext cx="3450630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Descarga a tu computadora</a:t>
            </a:r>
            <a:endParaRPr lang="es-ES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5 Título"/>
          <p:cNvSpPr txBox="1">
            <a:spLocks/>
          </p:cNvSpPr>
          <p:nvPr/>
        </p:nvSpPr>
        <p:spPr>
          <a:xfrm>
            <a:off x="4717914" y="1886216"/>
            <a:ext cx="4102557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Descarga a tu </a:t>
            </a:r>
            <a:r>
              <a:rPr lang="es-ES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tablet</a:t>
            </a:r>
            <a:r>
              <a:rPr lang="es-E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o celular</a:t>
            </a:r>
            <a:endParaRPr lang="es-ES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5 Título"/>
          <p:cNvSpPr txBox="1">
            <a:spLocks/>
          </p:cNvSpPr>
          <p:nvPr/>
        </p:nvSpPr>
        <p:spPr>
          <a:xfrm>
            <a:off x="323528" y="1237404"/>
            <a:ext cx="1125810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Paso 2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3059832" y="260647"/>
            <a:ext cx="3919522" cy="57152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Descargar un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9 Imagen" descr="e-libro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1" y="148923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09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>
          <a:xfrm>
            <a:off x="323528" y="791095"/>
            <a:ext cx="1125810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Paso 3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5 Título"/>
          <p:cNvSpPr txBox="1">
            <a:spLocks/>
          </p:cNvSpPr>
          <p:nvPr/>
        </p:nvSpPr>
        <p:spPr>
          <a:xfrm>
            <a:off x="2771800" y="201363"/>
            <a:ext cx="3919522" cy="57152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Descargar un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3503141"/>
            <a:ext cx="1511771" cy="22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6064910" y="1898850"/>
            <a:ext cx="2414382" cy="1532334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 Rounded MT Bold" pitchFamily="34" charset="0"/>
              </a:rPr>
              <a:t>Se </a:t>
            </a:r>
            <a:r>
              <a:rPr lang="es-MX" sz="1400" dirty="0">
                <a:latin typeface="Arial Rounded MT Bold" pitchFamily="34" charset="0"/>
              </a:rPr>
              <a:t>descargará automáticamente a su </a:t>
            </a:r>
            <a:r>
              <a:rPr lang="es-MX" sz="1400" dirty="0" smtClean="0">
                <a:latin typeface="Arial Rounded MT Bold" pitchFamily="34" charset="0"/>
              </a:rPr>
              <a:t>computadora. </a:t>
            </a:r>
          </a:p>
          <a:p>
            <a:pPr algn="ctr"/>
            <a:r>
              <a:rPr lang="es-MX" sz="1400" dirty="0" smtClean="0">
                <a:latin typeface="Arial Rounded MT Bold" pitchFamily="34" charset="0"/>
              </a:rPr>
              <a:t>Aparecerá </a:t>
            </a:r>
            <a:r>
              <a:rPr lang="es-MX" sz="1400" dirty="0">
                <a:latin typeface="Arial Rounded MT Bold" pitchFamily="34" charset="0"/>
              </a:rPr>
              <a:t>en la barra inferior </a:t>
            </a:r>
            <a:r>
              <a:rPr lang="es-MX" sz="1400" dirty="0" smtClean="0">
                <a:latin typeface="Arial Rounded MT Bold" pitchFamily="34" charset="0"/>
              </a:rPr>
              <a:t>del navegador</a:t>
            </a:r>
            <a:r>
              <a:rPr lang="es-MX" sz="1400" dirty="0">
                <a:latin typeface="Arial Rounded MT Bold" pitchFamily="34" charset="0"/>
              </a:rPr>
              <a:t>, </a:t>
            </a:r>
            <a:r>
              <a:rPr lang="es-MX" sz="1400" dirty="0" smtClean="0">
                <a:latin typeface="Arial Rounded MT Bold" pitchFamily="34" charset="0"/>
              </a:rPr>
              <a:t>con </a:t>
            </a:r>
            <a:r>
              <a:rPr lang="es-MX" sz="1400" dirty="0">
                <a:latin typeface="Arial Rounded MT Bold" pitchFamily="34" charset="0"/>
              </a:rPr>
              <a:t>la extensión </a:t>
            </a:r>
            <a:r>
              <a:rPr lang="es-MX" sz="1400" b="1" dirty="0">
                <a:latin typeface="Arial Rounded MT Bold" pitchFamily="34" charset="0"/>
              </a:rPr>
              <a:t>.</a:t>
            </a:r>
            <a:r>
              <a:rPr lang="es-MX" sz="1400" b="1" dirty="0" err="1">
                <a:latin typeface="Arial Rounded MT Bold" pitchFamily="34" charset="0"/>
              </a:rPr>
              <a:t>acsm</a:t>
            </a:r>
            <a:r>
              <a:rPr lang="es-MX" sz="1400" b="1" dirty="0">
                <a:latin typeface="Arial Rounded MT Bold" pitchFamily="34" charset="0"/>
              </a:rPr>
              <a:t>   </a:t>
            </a:r>
            <a:endParaRPr lang="es-MX" sz="1400" dirty="0">
              <a:latin typeface="Arial Rounded MT Bold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3528" y="5805264"/>
            <a:ext cx="8208912" cy="100811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4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S</a:t>
            </a:r>
            <a:r>
              <a:rPr kumimoji="0" lang="es-MX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e abrirá automáticamente el 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Adobe Digital </a:t>
            </a:r>
            <a:r>
              <a:rPr kumimoji="0" lang="es-MX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Editions</a:t>
            </a:r>
            <a:r>
              <a:rPr lang="es-MX" sz="14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, </a:t>
            </a:r>
            <a:r>
              <a:rPr kumimoji="0" lang="es-MX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mostrándole los libros que tiene prestados, después de clic sobre el libro y disfrútelo. (La primera vez que realice este proceso Adobe le pedirá que llene un formulario con sus datos personales para obtener su 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ID de Adobe</a:t>
            </a:r>
            <a:r>
              <a:rPr kumimoji="0" lang="es-MX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, esto se realiza solo una vez).</a:t>
            </a:r>
            <a:endParaRPr kumimoji="0" lang="es-MX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908720"/>
            <a:ext cx="4490814" cy="430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e-libro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2" y="148924"/>
            <a:ext cx="1559920" cy="623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7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66313"/>
          </a:xfrm>
          <a:prstGeom prst="rect">
            <a:avLst/>
          </a:prstGeom>
        </p:spPr>
      </p:pic>
      <p:pic>
        <p:nvPicPr>
          <p:cNvPr id="7" name="Picture 5" descr="logoelibr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81128"/>
            <a:ext cx="5810944" cy="202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-11503" y="474345"/>
            <a:ext cx="30713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Biblioteca Digital</a:t>
            </a:r>
          </a:p>
        </p:txBody>
      </p:sp>
      <p:pic>
        <p:nvPicPr>
          <p:cNvPr id="9" name="Imagen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64" y="37492"/>
            <a:ext cx="2347002" cy="4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0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65156" y="1818055"/>
            <a:ext cx="8529439" cy="5002255"/>
            <a:chOff x="165156" y="1818055"/>
            <a:chExt cx="8529439" cy="500225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56" y="2166553"/>
              <a:ext cx="2482673" cy="1986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207" y="2204864"/>
              <a:ext cx="2403516" cy="192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557" y="2150823"/>
              <a:ext cx="2551038" cy="2029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324" y="4352522"/>
              <a:ext cx="1393267" cy="1638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921" y="4967804"/>
              <a:ext cx="1602730" cy="1852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65156" y="1818055"/>
              <a:ext cx="8064896" cy="2936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Rounded MT Bold" pitchFamily="34" charset="0"/>
                  <a:cs typeface="Arial" pitchFamily="34" charset="0"/>
                </a:rPr>
                <a:t>El periodo de préstamo es  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rial" pitchFamily="34" charset="0"/>
                </a:rPr>
                <a:t>14 días naturales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Rounded MT Bold" pitchFamily="34" charset="0"/>
                  <a:cs typeface="Arial" pitchFamily="34" charset="0"/>
                </a:rPr>
                <a:t>.</a:t>
              </a:r>
              <a:endParaRPr kumimoji="0" lang="es-MX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360556" y="4357643"/>
              <a:ext cx="6528963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Para devolver  el libro de clic en la flecha que aparece en la esquina superior,  izquierda del libro</a:t>
              </a:r>
              <a:endParaRPr kumimoji="0" lang="es-MX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6974897" y="4265207"/>
              <a:ext cx="639904" cy="450061"/>
            </a:xfrm>
            <a:prstGeom prst="ellipse">
              <a:avLst/>
            </a:prstGeom>
            <a:noFill/>
            <a:ln w="31750" algn="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229560" y="5391105"/>
              <a:ext cx="3620078" cy="61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De la lista que aparece seleccione Devolver el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elemento prestado</a:t>
              </a:r>
              <a:endParaRPr kumimoji="0" lang="es-MX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3849638" y="5699874"/>
              <a:ext cx="1748433" cy="430633"/>
            </a:xfrm>
            <a:prstGeom prst="ellipse">
              <a:avLst/>
            </a:prstGeom>
            <a:noFill/>
            <a:ln w="31750" algn="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2673252" y="2713023"/>
              <a:ext cx="381396" cy="249335"/>
            </a:xfrm>
            <a:prstGeom prst="rightArrow">
              <a:avLst>
                <a:gd name="adj1" fmla="val 50000"/>
                <a:gd name="adj2" fmla="val 26500"/>
              </a:avLst>
            </a:prstGeom>
            <a:noFill/>
            <a:ln w="9525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672394" y="2713023"/>
              <a:ext cx="381396" cy="246841"/>
            </a:xfrm>
            <a:prstGeom prst="rightArrow">
              <a:avLst>
                <a:gd name="adj1" fmla="val 50000"/>
                <a:gd name="adj2" fmla="val 26768"/>
              </a:avLst>
            </a:prstGeom>
            <a:noFill/>
            <a:ln w="9525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283728" y="1124744"/>
            <a:ext cx="6988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s-MX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  <a:cs typeface="Arial" pitchFamily="34" charset="0"/>
              </a:rPr>
              <a:t>Procedimiento de descarga de un libro electrónico</a:t>
            </a:r>
          </a:p>
        </p:txBody>
      </p:sp>
      <p:pic>
        <p:nvPicPr>
          <p:cNvPr id="19" name="18 Imagen" descr="e-libro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61" y="148923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4070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2600077" y="3019321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 smtClean="0">
                <a:ln w="12700"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Libros texto completo</a:t>
            </a:r>
            <a:endParaRPr lang="es-MX" sz="2000" b="1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146970" y="1556792"/>
            <a:ext cx="3534907" cy="1639422"/>
            <a:chOff x="3146970" y="1556792"/>
            <a:chExt cx="3534907" cy="1639422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46970" y="1556792"/>
              <a:ext cx="3514727" cy="1034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3164322" y="2611439"/>
              <a:ext cx="35175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3200" b="1" dirty="0">
                  <a:ln w="12700"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LIBRICENTRO</a:t>
              </a:r>
              <a:endParaRPr lang="es-MX" sz="3200" dirty="0"/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54" y="1847022"/>
            <a:ext cx="2204971" cy="444931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812"/>
          <a:stretch/>
        </p:blipFill>
        <p:spPr>
          <a:xfrm>
            <a:off x="417362" y="3933056"/>
            <a:ext cx="4486972" cy="236328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-11503" y="474345"/>
            <a:ext cx="30713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cs typeface="Arial" pitchFamily="34" charset="0"/>
              </a:rPr>
              <a:t>Biblioteca Digital</a:t>
            </a:r>
          </a:p>
        </p:txBody>
      </p:sp>
      <p:pic>
        <p:nvPicPr>
          <p:cNvPr id="10" name="Imagen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64" y="37492"/>
            <a:ext cx="2347002" cy="4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78518" y="1844824"/>
            <a:ext cx="3217817" cy="37136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>
                <a:latin typeface="Arial Rounded MT Bold" pitchFamily="34" charset="0"/>
              </a:rPr>
              <a:t>La biblioteca </a:t>
            </a:r>
            <a:r>
              <a:rPr lang="es-MX" dirty="0" smtClean="0">
                <a:latin typeface="Arial Rounded MT Bold" pitchFamily="34" charset="0"/>
              </a:rPr>
              <a:t>Digital  </a:t>
            </a:r>
            <a:r>
              <a:rPr lang="es-MX" dirty="0">
                <a:latin typeface="Arial Rounded MT Bold" pitchFamily="34" charset="0"/>
              </a:rPr>
              <a:t>de la Universidad Vasco de Quiroga esta formada por el acervo digital de la bibliografía básica y complementaria contemplada en los planes y programas de estudio de las diferentes carreras impartidas en la institución</a:t>
            </a:r>
            <a:r>
              <a:rPr lang="es-MX" dirty="0" smtClean="0">
                <a:latin typeface="Arial Rounded MT Bold" pitchFamily="34" charset="0"/>
              </a:rPr>
              <a:t>.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 </a:t>
            </a:r>
          </a:p>
        </p:txBody>
      </p:sp>
      <p:sp>
        <p:nvSpPr>
          <p:cNvPr id="24" name="5 Título"/>
          <p:cNvSpPr txBox="1">
            <a:spLocks/>
          </p:cNvSpPr>
          <p:nvPr/>
        </p:nvSpPr>
        <p:spPr>
          <a:xfrm>
            <a:off x="2717900" y="825785"/>
            <a:ext cx="3312368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Pantalla de inicio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721" y="1782767"/>
            <a:ext cx="419457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5625266"/>
            <a:ext cx="2736304" cy="66793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43862" y="116632"/>
            <a:ext cx="2325884" cy="1049240"/>
            <a:chOff x="3988387" y="1556793"/>
            <a:chExt cx="2712699" cy="121433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88387" y="1556793"/>
              <a:ext cx="2673310" cy="78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3 Rectángulo"/>
            <p:cNvSpPr/>
            <p:nvPr/>
          </p:nvSpPr>
          <p:spPr>
            <a:xfrm>
              <a:off x="4030963" y="2343685"/>
              <a:ext cx="2670123" cy="42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>
                  <a:ln w="12700"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LIBRICENTRO</a:t>
              </a:r>
              <a:endParaRPr lang="es-MX" dirty="0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755576" y="62931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321 TITULOS – 721 EJEMPLARES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56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95536" y="2055604"/>
            <a:ext cx="47525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http://uvaq.libricentro.com/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24893" y="5229200"/>
            <a:ext cx="63673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238125" lvl="0" indent="0" algn="ctr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cs typeface="Arial" pitchFamily="34" charset="0"/>
              </a:rPr>
              <a:t>En  los campos de Matricula y Contraseña</a:t>
            </a:r>
          </a:p>
          <a:p>
            <a:pPr marL="0" marR="238125" lvl="0" indent="0" algn="ctr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Ingrese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su número de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cuenta</a:t>
            </a:r>
            <a:endParaRPr kumimoji="0" lang="es-MX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708907"/>
            <a:ext cx="5447850" cy="247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Título"/>
          <p:cNvSpPr txBox="1">
            <a:spLocks/>
          </p:cNvSpPr>
          <p:nvPr/>
        </p:nvSpPr>
        <p:spPr>
          <a:xfrm>
            <a:off x="179512" y="1207161"/>
            <a:ext cx="3312368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Como ingresar</a:t>
            </a:r>
          </a:p>
        </p:txBody>
      </p:sp>
      <p:cxnSp>
        <p:nvCxnSpPr>
          <p:cNvPr id="7" name="6 Conector curvado"/>
          <p:cNvCxnSpPr>
            <a:stCxn id="14" idx="0"/>
          </p:cNvCxnSpPr>
          <p:nvPr/>
        </p:nvCxnSpPr>
        <p:spPr>
          <a:xfrm rot="16200000" flipV="1">
            <a:off x="3160174" y="4480787"/>
            <a:ext cx="1080120" cy="41670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143862" y="116632"/>
            <a:ext cx="2325884" cy="1049240"/>
            <a:chOff x="3988387" y="1556793"/>
            <a:chExt cx="2712699" cy="121433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88387" y="1556793"/>
              <a:ext cx="2673310" cy="78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3 Rectángulo"/>
            <p:cNvSpPr/>
            <p:nvPr/>
          </p:nvSpPr>
          <p:spPr>
            <a:xfrm>
              <a:off x="4030963" y="2343685"/>
              <a:ext cx="2670123" cy="42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>
                  <a:ln w="12700"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LIBRICENTRO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704675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11560" y="2328926"/>
            <a:ext cx="63673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Asistir a la biblioteca para solicitarla </a:t>
            </a:r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    </a:t>
            </a:r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(se requiere presentar tu credencial UVAQ)</a:t>
            </a:r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Se te asignara un nombre de usuario y una contraseña para ingresar a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Libricentro</a:t>
            </a:r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Con estos datos ya puedes tener acceso a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Libricentro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5 Título"/>
          <p:cNvSpPr txBox="1">
            <a:spLocks/>
          </p:cNvSpPr>
          <p:nvPr/>
        </p:nvSpPr>
        <p:spPr>
          <a:xfrm>
            <a:off x="395536" y="1547247"/>
            <a:ext cx="5040560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Como </a:t>
            </a: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tramitar tu cuenta</a:t>
            </a:r>
            <a:endParaRPr kumimoji="0" lang="es-ES" sz="3200" b="1" i="0" u="none" strike="noStrike" kern="120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43862" y="116632"/>
            <a:ext cx="2325884" cy="1049240"/>
            <a:chOff x="3988387" y="1556793"/>
            <a:chExt cx="2712699" cy="121433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88387" y="1556793"/>
              <a:ext cx="2673310" cy="78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3 Rectángulo"/>
            <p:cNvSpPr/>
            <p:nvPr/>
          </p:nvSpPr>
          <p:spPr>
            <a:xfrm>
              <a:off x="4030963" y="2343685"/>
              <a:ext cx="2670123" cy="42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>
                  <a:ln w="12700"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LIBRICENTRO</a:t>
              </a:r>
              <a:endParaRPr lang="es-MX" dirty="0"/>
            </a:p>
          </p:txBody>
        </p:sp>
      </p:grp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329730" y="4993222"/>
            <a:ext cx="47525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http://uvaq.libricentro.com/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3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49994" y="2462204"/>
            <a:ext cx="3385902" cy="219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238125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Ubicar el libro que desea descargar utilizando preferentemente</a:t>
            </a:r>
            <a:r>
              <a:rPr kumimoji="0" lang="es-MX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la función de búsqueda o bien, navegando por las diferentes categorías: 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6498" y="1755379"/>
            <a:ext cx="5069615" cy="49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5 Título"/>
          <p:cNvSpPr txBox="1">
            <a:spLocks/>
          </p:cNvSpPr>
          <p:nvPr/>
        </p:nvSpPr>
        <p:spPr>
          <a:xfrm>
            <a:off x="300812" y="1104495"/>
            <a:ext cx="4544084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Como seleccionar un libro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 flipV="1">
            <a:off x="2915816" y="2708920"/>
            <a:ext cx="3816424" cy="707496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143862" y="116632"/>
            <a:ext cx="2325884" cy="1049240"/>
            <a:chOff x="3988387" y="1556793"/>
            <a:chExt cx="2712699" cy="121433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88387" y="1556793"/>
              <a:ext cx="2673310" cy="78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3 Rectángulo"/>
            <p:cNvSpPr/>
            <p:nvPr/>
          </p:nvSpPr>
          <p:spPr>
            <a:xfrm>
              <a:off x="4030963" y="2343685"/>
              <a:ext cx="2670123" cy="42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>
                  <a:ln w="12700"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LIBRICENTRO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298920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862" y="1903805"/>
            <a:ext cx="4798204" cy="295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28"/>
          <p:cNvSpPr>
            <a:spLocks noChangeArrowheads="1"/>
          </p:cNvSpPr>
          <p:nvPr/>
        </p:nvSpPr>
        <p:spPr bwMode="auto">
          <a:xfrm>
            <a:off x="2195736" y="3884355"/>
            <a:ext cx="1000829" cy="385580"/>
          </a:xfrm>
          <a:prstGeom prst="ellipse">
            <a:avLst/>
          </a:prstGeom>
          <a:noFill/>
          <a:ln w="3175" algn="in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5147" name="AutoShape 27"/>
          <p:cNvCxnSpPr>
            <a:cxnSpLocks noChangeShapeType="1"/>
            <a:stCxn id="15" idx="1"/>
            <a:endCxn id="16" idx="6"/>
          </p:cNvCxnSpPr>
          <p:nvPr/>
        </p:nvCxnSpPr>
        <p:spPr bwMode="auto">
          <a:xfrm rot="10800000" flipV="1">
            <a:off x="3196566" y="2515709"/>
            <a:ext cx="1879491" cy="1561436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1" name="20 Rectángulo"/>
          <p:cNvSpPr/>
          <p:nvPr/>
        </p:nvSpPr>
        <p:spPr>
          <a:xfrm>
            <a:off x="5148064" y="3284190"/>
            <a:ext cx="252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Arial Rounded MT Bold" pitchFamily="34" charset="0"/>
              </a:rPr>
              <a:t>Se </a:t>
            </a:r>
            <a:r>
              <a:rPr lang="es-MX" sz="1200" dirty="0">
                <a:latin typeface="Arial Rounded MT Bold" pitchFamily="34" charset="0"/>
              </a:rPr>
              <a:t>descargará automáticamente a su computadora y aparecerá en la barra inferior de su navegador, el cual aparecerá con la extensión </a:t>
            </a:r>
            <a:r>
              <a:rPr lang="es-MX" sz="1200" b="1" dirty="0">
                <a:latin typeface="Arial Rounded MT Bold" pitchFamily="34" charset="0"/>
              </a:rPr>
              <a:t>.</a:t>
            </a:r>
            <a:r>
              <a:rPr lang="es-MX" sz="1200" b="1" dirty="0" err="1">
                <a:latin typeface="Arial Rounded MT Bold" pitchFamily="34" charset="0"/>
              </a:rPr>
              <a:t>acsm</a:t>
            </a:r>
            <a:r>
              <a:rPr lang="es-MX" sz="1200" b="1" dirty="0">
                <a:latin typeface="Arial Rounded MT Bold" pitchFamily="34" charset="0"/>
              </a:rPr>
              <a:t>   </a:t>
            </a:r>
            <a:endParaRPr lang="es-MX" sz="1200" dirty="0">
              <a:latin typeface="Arial Rounded MT Bold" pitchFamily="34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076056" y="2263681"/>
            <a:ext cx="174820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De clic 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Préstamo rápido</a:t>
            </a:r>
            <a:endParaRPr kumimoji="0" lang="es-MX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449030"/>
            <a:ext cx="2722931" cy="101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5496" y="5589240"/>
            <a:ext cx="9073008" cy="1152128"/>
          </a:xfrm>
          <a:prstGeom prst="roundRect">
            <a:avLst/>
          </a:prstGeom>
          <a:solidFill>
            <a:srgbClr val="FFFF99"/>
          </a:solidFill>
          <a:ln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S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e abrirá automáticamente el 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Adobe Digital </a:t>
            </a:r>
            <a:r>
              <a:rPr kumimoji="0" lang="es-MX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Editions</a:t>
            </a:r>
            <a:r>
              <a:rPr lang="es-MX" sz="1600" dirty="0" smtClean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, 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mostrándole los libros que tiene prestados, después de clic sobre el libro y disfrútelo. (La primera vez que realice este proceso Adobe le pedirá que llene un formulario con sus datos personales para obtener su 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ID de Adobe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itchFamily="34" charset="0"/>
                <a:cs typeface="Arial" pitchFamily="34" charset="0"/>
              </a:rPr>
              <a:t>, esto se realiza solo una vez).</a:t>
            </a:r>
            <a:endParaRPr kumimoji="0" lang="es-MX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9355" y="1382461"/>
            <a:ext cx="6988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s-MX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  <a:cs typeface="Arial" pitchFamily="34" charset="0"/>
              </a:rPr>
              <a:t>Procedimiento de descarga de un libro electrónico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43862" y="116632"/>
            <a:ext cx="2325884" cy="1049240"/>
            <a:chOff x="3988387" y="1556793"/>
            <a:chExt cx="2712699" cy="121433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88387" y="1556793"/>
              <a:ext cx="2673310" cy="78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3 Rectángulo"/>
            <p:cNvSpPr/>
            <p:nvPr/>
          </p:nvSpPr>
          <p:spPr>
            <a:xfrm>
              <a:off x="4030963" y="2343685"/>
              <a:ext cx="2670123" cy="42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>
                  <a:ln w="12700"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LIBRICENTRO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451602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65156" y="1818055"/>
            <a:ext cx="8529439" cy="5002255"/>
            <a:chOff x="165156" y="1818055"/>
            <a:chExt cx="8529439" cy="500225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56" y="2166553"/>
              <a:ext cx="2482673" cy="1986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207" y="2204864"/>
              <a:ext cx="2403516" cy="192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557" y="2150823"/>
              <a:ext cx="2551038" cy="2029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324" y="4352522"/>
              <a:ext cx="1393267" cy="1638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921" y="4967804"/>
              <a:ext cx="1602730" cy="1852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65156" y="1818055"/>
              <a:ext cx="8064896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El periodo de préstamo es  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rial" pitchFamily="34" charset="0"/>
                </a:rPr>
                <a:t>7 días naturales 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y pueden disponer de 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2 títulos.</a:t>
              </a:r>
              <a:endParaRPr kumimoji="0" lang="es-MX" sz="3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360556" y="4357643"/>
              <a:ext cx="6528963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Para devolver  el libro de clic en la flecha que aparece en la esquina superior,  izquierda del libro</a:t>
              </a:r>
              <a:endParaRPr kumimoji="0" lang="es-MX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6974897" y="4265207"/>
              <a:ext cx="639904" cy="450061"/>
            </a:xfrm>
            <a:prstGeom prst="ellipse">
              <a:avLst/>
            </a:prstGeom>
            <a:noFill/>
            <a:ln w="31750" algn="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229560" y="5391105"/>
              <a:ext cx="3620078" cy="61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De la lista que aparece seleccione Devolver el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elemento prestado</a:t>
              </a:r>
              <a:endParaRPr kumimoji="0" lang="es-MX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3849638" y="5699874"/>
              <a:ext cx="1748433" cy="430633"/>
            </a:xfrm>
            <a:prstGeom prst="ellipse">
              <a:avLst/>
            </a:prstGeom>
            <a:noFill/>
            <a:ln w="31750" algn="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2673252" y="2713023"/>
              <a:ext cx="381396" cy="249335"/>
            </a:xfrm>
            <a:prstGeom prst="rightArrow">
              <a:avLst>
                <a:gd name="adj1" fmla="val 50000"/>
                <a:gd name="adj2" fmla="val 26500"/>
              </a:avLst>
            </a:prstGeom>
            <a:noFill/>
            <a:ln w="9525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672394" y="2713023"/>
              <a:ext cx="381396" cy="246841"/>
            </a:xfrm>
            <a:prstGeom prst="rightArrow">
              <a:avLst>
                <a:gd name="adj1" fmla="val 50000"/>
                <a:gd name="adj2" fmla="val 26768"/>
              </a:avLst>
            </a:prstGeom>
            <a:noFill/>
            <a:ln w="9525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283728" y="1231857"/>
            <a:ext cx="6988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s-MX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  <a:cs typeface="Arial" pitchFamily="34" charset="0"/>
              </a:rPr>
              <a:t>Procedimiento de descarga de un libro electrónico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143862" y="116632"/>
            <a:ext cx="2325884" cy="1049240"/>
            <a:chOff x="3988387" y="1556793"/>
            <a:chExt cx="2712699" cy="1214339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88387" y="1556793"/>
              <a:ext cx="2673310" cy="78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3 Rectángulo"/>
            <p:cNvSpPr/>
            <p:nvPr/>
          </p:nvSpPr>
          <p:spPr>
            <a:xfrm>
              <a:off x="4030963" y="2343685"/>
              <a:ext cx="2670123" cy="42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>
                  <a:ln w="12700"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LIBRICENTRO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980967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97259" cy="68580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2464234" y="6006479"/>
            <a:ext cx="416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n w="12700"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Base de </a:t>
            </a:r>
            <a:r>
              <a:rPr lang="es-MX" sz="2400" b="1" dirty="0" smtClean="0">
                <a:ln w="12700"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Datos Jurídica </a:t>
            </a:r>
            <a:endParaRPr lang="es-MX" sz="2400" b="1" dirty="0">
              <a:ln w="12700"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652" y="3643548"/>
            <a:ext cx="5920509" cy="172819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271" y="1475058"/>
            <a:ext cx="3419872" cy="216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-11503" y="474345"/>
            <a:ext cx="30713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cs typeface="Arial" pitchFamily="34" charset="0"/>
              </a:rPr>
              <a:t>Biblioteca Digital</a:t>
            </a:r>
          </a:p>
        </p:txBody>
      </p:sp>
      <p:pic>
        <p:nvPicPr>
          <p:cNvPr id="7" name="Imagen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64" y="37492"/>
            <a:ext cx="2347002" cy="4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58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 txBox="1">
            <a:spLocks/>
          </p:cNvSpPr>
          <p:nvPr/>
        </p:nvSpPr>
        <p:spPr>
          <a:xfrm>
            <a:off x="154302" y="4190999"/>
            <a:ext cx="2935515" cy="643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Rounded MT Bold" pitchFamily="34" charset="0"/>
                <a:ea typeface="+mj-ea"/>
                <a:cs typeface="+mj-cs"/>
              </a:rPr>
              <a:t>PANTALLA DE INICIO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6040" y="1123759"/>
            <a:ext cx="7224271" cy="2247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Calibri" panose="020F0502020204030204" pitchFamily="34" charset="0"/>
              </a:rPr>
              <a:t>Base </a:t>
            </a:r>
            <a:r>
              <a:rPr lang="es-MX" b="1" dirty="0">
                <a:latin typeface="Calibri" panose="020F0502020204030204" pitchFamily="34" charset="0"/>
              </a:rPr>
              <a:t>de datos que integra más de 50 millones de documentos a texto completo, en todas las áreas del derecho, finanzas, economía, </a:t>
            </a:r>
            <a:r>
              <a:rPr lang="es-MX" b="1" dirty="0" smtClean="0">
                <a:latin typeface="Calibri" panose="020F0502020204030204" pitchFamily="34" charset="0"/>
              </a:rPr>
              <a:t>administración, </a:t>
            </a:r>
            <a:r>
              <a:rPr lang="es-MX" b="1" dirty="0">
                <a:latin typeface="Calibri" panose="020F0502020204030204" pitchFamily="34" charset="0"/>
              </a:rPr>
              <a:t>ciencia política, </a:t>
            </a:r>
            <a:r>
              <a:rPr lang="es-MX" b="1" dirty="0" smtClean="0">
                <a:latin typeface="Calibri" panose="020F0502020204030204" pitchFamily="34" charset="0"/>
              </a:rPr>
              <a:t>etc.</a:t>
            </a:r>
          </a:p>
          <a:p>
            <a:endParaRPr lang="es-MX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Calibri" panose="020F0502020204030204" pitchFamily="34" charset="0"/>
              </a:rPr>
              <a:t>Incluye </a:t>
            </a:r>
            <a:r>
              <a:rPr lang="es-MX" b="1" dirty="0">
                <a:latin typeface="Calibri" panose="020F0502020204030204" pitchFamily="34" charset="0"/>
              </a:rPr>
              <a:t>códigos y reglamentos, libros y revistas </a:t>
            </a:r>
            <a:r>
              <a:rPr lang="es-MX" b="1" dirty="0" smtClean="0">
                <a:latin typeface="Calibri" panose="020F0502020204030204" pitchFamily="34" charset="0"/>
              </a:rPr>
              <a:t>jurídicas, periódicos </a:t>
            </a:r>
            <a:r>
              <a:rPr lang="es-MX" b="1" dirty="0">
                <a:latin typeface="Calibri" panose="020F0502020204030204" pitchFamily="34" charset="0"/>
              </a:rPr>
              <a:t>de editoriales de todo el </a:t>
            </a:r>
            <a:r>
              <a:rPr lang="es-MX" b="1" dirty="0" smtClean="0">
                <a:latin typeface="Calibri" panose="020F0502020204030204" pitchFamily="34" charset="0"/>
              </a:rPr>
              <a:t>mundo, así como información </a:t>
            </a:r>
            <a:r>
              <a:rPr lang="es-MX" b="1" dirty="0">
                <a:latin typeface="Calibri" panose="020F0502020204030204" pitchFamily="34" charset="0"/>
              </a:rPr>
              <a:t>legislativa de fuentes oficiales de 128 países, incluyendo </a:t>
            </a:r>
            <a:r>
              <a:rPr lang="es-MX" b="1" dirty="0" smtClean="0">
                <a:latin typeface="Calibri" panose="020F0502020204030204" pitchFamily="34" charset="0"/>
              </a:rPr>
              <a:t>México.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9817" y="3573016"/>
            <a:ext cx="429331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3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" y="-17721"/>
            <a:ext cx="1800200" cy="11414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97245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82182754"/>
              </p:ext>
            </p:extLst>
          </p:nvPr>
        </p:nvGraphicFramePr>
        <p:xfrm>
          <a:off x="-612576" y="4069130"/>
          <a:ext cx="7233253" cy="278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323528" y="1020817"/>
            <a:ext cx="82089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/>
              <a:t>                 ofrece libros en texto completo, artículos</a:t>
            </a:r>
            <a:r>
              <a:rPr lang="es-MX" b="1" dirty="0"/>
              <a:t>, investigaciones </a:t>
            </a:r>
            <a:r>
              <a:rPr lang="es-MX" b="1" dirty="0" smtClean="0"/>
              <a:t>científicas, tesis doctorales, etc.</a:t>
            </a:r>
          </a:p>
          <a:p>
            <a:pPr algn="just">
              <a:lnSpc>
                <a:spcPct val="150000"/>
              </a:lnSpc>
            </a:pPr>
            <a:r>
              <a:rPr lang="es-MX" b="1" dirty="0" smtClean="0"/>
              <a:t>I</a:t>
            </a:r>
            <a:r>
              <a:rPr lang="es-ES" b="1" dirty="0" err="1" smtClean="0"/>
              <a:t>ncluye</a:t>
            </a:r>
            <a:r>
              <a:rPr lang="es-ES" b="1" dirty="0" smtClean="0"/>
              <a:t> diccionarios, enciclopedias, mapas, traductores, buscadores, entre otras herramientas. 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/>
              <a:t>E-libro </a:t>
            </a:r>
            <a:r>
              <a:rPr lang="es-ES" b="1" dirty="0"/>
              <a:t>es una plataforma académica que paga los derechos de autor por uso y que contiene publicaciones de reconocidas editoriales y prensas universitarias de América Latina y España</a:t>
            </a:r>
            <a:r>
              <a:rPr lang="es-ES" b="1" dirty="0" smtClean="0"/>
              <a:t>. 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20817"/>
            <a:ext cx="1118628" cy="44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7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2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nda"/>
          <p:cNvSpPr/>
          <p:nvPr/>
        </p:nvSpPr>
        <p:spPr>
          <a:xfrm rot="20895107">
            <a:off x="5692196" y="3703633"/>
            <a:ext cx="2934466" cy="2302007"/>
          </a:xfrm>
          <a:prstGeom prst="wav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6015363" y="4397316"/>
            <a:ext cx="251707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es-MX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Más </a:t>
            </a:r>
            <a:r>
              <a:rPr lang="es-MX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es-MX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83,000 </a:t>
            </a:r>
          </a:p>
          <a:p>
            <a:r>
              <a:rPr lang="es-MX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títulos </a:t>
            </a:r>
            <a:r>
              <a:rPr lang="es-MX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es-MX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libros</a:t>
            </a:r>
            <a:endParaRPr lang="es-MX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869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11560" y="2328926"/>
            <a:ext cx="6367388" cy="318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Se asignara una cuenta por grupo</a:t>
            </a:r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El representante del grupo deberá asistir a la biblioteca para solicitarla </a:t>
            </a:r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    </a:t>
            </a:r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(se requiere presentar tu credencial UVAQ)</a:t>
            </a:r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Se asignara un nombre de usuario y una contraseña para ingresar a </a:t>
            </a:r>
            <a:r>
              <a:rPr lang="es-MX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vlex</a:t>
            </a:r>
            <a:endParaRPr lang="es-MX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Con estos datos ya puedes tener acceso a </a:t>
            </a:r>
            <a:r>
              <a:rPr lang="es-MX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vlex</a:t>
            </a:r>
            <a:endParaRPr lang="es-MX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5 Título"/>
          <p:cNvSpPr txBox="1">
            <a:spLocks/>
          </p:cNvSpPr>
          <p:nvPr/>
        </p:nvSpPr>
        <p:spPr>
          <a:xfrm>
            <a:off x="395536" y="1547247"/>
            <a:ext cx="5040560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Como </a:t>
            </a: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tramitar tu cuenta</a:t>
            </a:r>
            <a:endParaRPr kumimoji="0" lang="es-ES" sz="3200" b="1" i="0" u="none" strike="noStrike" kern="120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" y="-17721"/>
            <a:ext cx="1800200" cy="11414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619672" y="5661248"/>
            <a:ext cx="3979310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http://vlex.com.mx/</a:t>
            </a:r>
          </a:p>
        </p:txBody>
      </p:sp>
    </p:spTree>
    <p:extLst>
      <p:ext uri="{BB962C8B-B14F-4D97-AF65-F5344CB8AC3E}">
        <p14:creationId xmlns:p14="http://schemas.microsoft.com/office/powerpoint/2010/main" val="1853169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 txBox="1">
            <a:spLocks/>
          </p:cNvSpPr>
          <p:nvPr/>
        </p:nvSpPr>
        <p:spPr>
          <a:xfrm>
            <a:off x="117673" y="2334292"/>
            <a:ext cx="2376264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Como ingresar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7673" y="3114276"/>
            <a:ext cx="397931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http://vlex.com.mx/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7284" y="3675783"/>
            <a:ext cx="5403236" cy="272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617369" y="4396468"/>
            <a:ext cx="255533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524" y="4977703"/>
            <a:ext cx="2664296" cy="18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AutoShape 27"/>
          <p:cNvCxnSpPr>
            <a:cxnSpLocks noChangeShapeType="1"/>
          </p:cNvCxnSpPr>
          <p:nvPr/>
        </p:nvCxnSpPr>
        <p:spPr bwMode="auto">
          <a:xfrm rot="10800000" flipV="1">
            <a:off x="2339752" y="5603539"/>
            <a:ext cx="3498190" cy="840634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11" name="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" y="-17721"/>
            <a:ext cx="1685813" cy="106894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" name="1 Grupo"/>
          <p:cNvGrpSpPr/>
          <p:nvPr/>
        </p:nvGrpSpPr>
        <p:grpSpPr>
          <a:xfrm>
            <a:off x="2937284" y="296318"/>
            <a:ext cx="5723628" cy="2644875"/>
            <a:chOff x="126010" y="1692028"/>
            <a:chExt cx="5723628" cy="26448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6010" y="1692028"/>
              <a:ext cx="5723628" cy="264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2195736" y="3531768"/>
              <a:ext cx="644674" cy="144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ts val="900"/>
                </a:lnSpc>
              </a:pPr>
              <a:r>
                <a:rPr lang="es-MX" sz="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xxxxxxxxxxx</a:t>
              </a:r>
              <a:r>
                <a:rPr lang="es-MX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endParaRPr lang="es-MX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4" name="5 Título"/>
          <p:cNvSpPr txBox="1">
            <a:spLocks/>
          </p:cNvSpPr>
          <p:nvPr/>
        </p:nvSpPr>
        <p:spPr>
          <a:xfrm>
            <a:off x="1043608" y="1196752"/>
            <a:ext cx="2376264" cy="680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Primero </a:t>
            </a:r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E-mail</a:t>
            </a:r>
            <a:endParaRPr kumimoji="0" lang="es-ES" sz="2400" b="1" i="0" u="none" strike="noStrike" kern="120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1319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>
          <a:xfrm>
            <a:off x="2915816" y="443586"/>
            <a:ext cx="3312368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Pantalla de usuario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5" y="1340768"/>
            <a:ext cx="684711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" y="-17721"/>
            <a:ext cx="1800200" cy="11414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1 Elipse"/>
          <p:cNvSpPr/>
          <p:nvPr/>
        </p:nvSpPr>
        <p:spPr>
          <a:xfrm>
            <a:off x="107504" y="1700808"/>
            <a:ext cx="936104" cy="5040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Llamada rectangular redondeada"/>
          <p:cNvSpPr/>
          <p:nvPr/>
        </p:nvSpPr>
        <p:spPr>
          <a:xfrm>
            <a:off x="1403648" y="2483892"/>
            <a:ext cx="2520280" cy="1008112"/>
          </a:xfrm>
          <a:prstGeom prst="wedgeRoundRectCallout">
            <a:avLst>
              <a:gd name="adj1" fmla="val -63162"/>
              <a:gd name="adj2" fmla="val 88955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Menú lateral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585706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>
          <a:xfrm>
            <a:off x="2456944" y="443586"/>
            <a:ext cx="4374126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Cambio de contraseña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006" y="1412776"/>
            <a:ext cx="4432001" cy="326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2959483"/>
            <a:ext cx="4273437" cy="253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5423081"/>
            <a:ext cx="2897109" cy="114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55241" y="4365104"/>
            <a:ext cx="51680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5076056" y="4054929"/>
            <a:ext cx="91258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AutoShape 27"/>
          <p:cNvCxnSpPr>
            <a:cxnSpLocks noChangeShapeType="1"/>
          </p:cNvCxnSpPr>
          <p:nvPr/>
        </p:nvCxnSpPr>
        <p:spPr bwMode="auto">
          <a:xfrm rot="10800000" flipV="1">
            <a:off x="3995936" y="4342960"/>
            <a:ext cx="1656186" cy="1655015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10" name="3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" y="-17721"/>
            <a:ext cx="1800200" cy="11414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69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196752"/>
            <a:ext cx="6840760" cy="508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Título"/>
          <p:cNvSpPr txBox="1">
            <a:spLocks/>
          </p:cNvSpPr>
          <p:nvPr/>
        </p:nvSpPr>
        <p:spPr>
          <a:xfrm>
            <a:off x="2321837" y="223962"/>
            <a:ext cx="1800200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Elegir País</a:t>
            </a:r>
          </a:p>
        </p:txBody>
      </p:sp>
      <p:sp>
        <p:nvSpPr>
          <p:cNvPr id="3" name="2 Elipse"/>
          <p:cNvSpPr/>
          <p:nvPr/>
        </p:nvSpPr>
        <p:spPr>
          <a:xfrm>
            <a:off x="251520" y="2276872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2663788" y="3861048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3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" y="-17721"/>
            <a:ext cx="1469789" cy="93197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71348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340768"/>
            <a:ext cx="5914543" cy="43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2787442"/>
            <a:ext cx="4772303" cy="361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2987824" y="421405"/>
            <a:ext cx="3312368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Búsqueda simple</a:t>
            </a:r>
          </a:p>
        </p:txBody>
      </p:sp>
      <p:sp>
        <p:nvSpPr>
          <p:cNvPr id="8" name="7 Elipse"/>
          <p:cNvSpPr/>
          <p:nvPr/>
        </p:nvSpPr>
        <p:spPr>
          <a:xfrm>
            <a:off x="505374" y="1412776"/>
            <a:ext cx="299040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49390" y="2780928"/>
            <a:ext cx="189085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AutoShape 27"/>
          <p:cNvCxnSpPr>
            <a:cxnSpLocks noChangeShapeType="1"/>
          </p:cNvCxnSpPr>
          <p:nvPr/>
        </p:nvCxnSpPr>
        <p:spPr bwMode="auto">
          <a:xfrm>
            <a:off x="1513486" y="3212976"/>
            <a:ext cx="2970979" cy="792088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11" name="3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" y="-17721"/>
            <a:ext cx="1800200" cy="11414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58019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211" y="1200665"/>
            <a:ext cx="731045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Título"/>
          <p:cNvSpPr txBox="1">
            <a:spLocks/>
          </p:cNvSpPr>
          <p:nvPr/>
        </p:nvSpPr>
        <p:spPr>
          <a:xfrm>
            <a:off x="2987824" y="332656"/>
            <a:ext cx="3312368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Búsqueda avanzada</a:t>
            </a:r>
          </a:p>
        </p:txBody>
      </p:sp>
      <p:sp>
        <p:nvSpPr>
          <p:cNvPr id="6" name="5 Elipse"/>
          <p:cNvSpPr/>
          <p:nvPr/>
        </p:nvSpPr>
        <p:spPr>
          <a:xfrm>
            <a:off x="107505" y="1844824"/>
            <a:ext cx="720080" cy="486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319"/>
            <a:ext cx="1800200" cy="11414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85697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351" y="1268760"/>
            <a:ext cx="4181449" cy="258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708920"/>
            <a:ext cx="3945948" cy="21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3358836"/>
            <a:ext cx="5051833" cy="33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 Título"/>
          <p:cNvSpPr txBox="1">
            <a:spLocks/>
          </p:cNvSpPr>
          <p:nvPr/>
        </p:nvSpPr>
        <p:spPr>
          <a:xfrm>
            <a:off x="3347864" y="263629"/>
            <a:ext cx="3312368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Búsqueda avanzada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- Libros -</a:t>
            </a:r>
            <a:endParaRPr kumimoji="0" lang="es-ES" sz="2400" b="1" i="0" u="none" strike="noStrike" kern="120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87350" y="1948933"/>
            <a:ext cx="1288305" cy="484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1611148" y="3116525"/>
            <a:ext cx="2053506" cy="88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3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" y="-17721"/>
            <a:ext cx="1800200" cy="11414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66277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07842"/>
            <a:ext cx="4499934" cy="30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7463" y="3275395"/>
            <a:ext cx="4140586" cy="21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1520" y="4436198"/>
            <a:ext cx="3309746" cy="23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 Título"/>
          <p:cNvSpPr txBox="1">
            <a:spLocks/>
          </p:cNvSpPr>
          <p:nvPr/>
        </p:nvSpPr>
        <p:spPr>
          <a:xfrm>
            <a:off x="3439451" y="341240"/>
            <a:ext cx="3312368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Búsqueda avanzada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- Libros -</a:t>
            </a:r>
            <a:endParaRPr kumimoji="0" lang="es-ES" sz="2400" b="1" i="0" u="none" strike="noStrike" kern="120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83568" y="1706623"/>
            <a:ext cx="2520280" cy="236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3439451" y="1741008"/>
            <a:ext cx="1288305" cy="1534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4355976" y="3429000"/>
            <a:ext cx="1152128" cy="1368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6012160" y="4436197"/>
            <a:ext cx="500136" cy="288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6512296" y="4596949"/>
            <a:ext cx="1732112" cy="416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Llamada con línea 1 (borde y barra de énfasis)"/>
          <p:cNvSpPr/>
          <p:nvPr/>
        </p:nvSpPr>
        <p:spPr>
          <a:xfrm>
            <a:off x="5178695" y="1948933"/>
            <a:ext cx="1083533" cy="399947"/>
          </a:xfrm>
          <a:prstGeom prst="accentBorderCallout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Índice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7" name="16 Llamada con línea 1 (borde y barra de énfasis)"/>
          <p:cNvSpPr/>
          <p:nvPr/>
        </p:nvSpPr>
        <p:spPr>
          <a:xfrm>
            <a:off x="6876256" y="2708006"/>
            <a:ext cx="1829780" cy="5322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Opciones de descarga</a:t>
            </a:r>
            <a:endParaRPr lang="es-MX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3 Conector recto"/>
          <p:cNvCxnSpPr>
            <a:stCxn id="17" idx="1"/>
            <a:endCxn id="13" idx="7"/>
          </p:cNvCxnSpPr>
          <p:nvPr/>
        </p:nvCxnSpPr>
        <p:spPr>
          <a:xfrm flipH="1">
            <a:off x="5339379" y="2974132"/>
            <a:ext cx="1536877" cy="6552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3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" y="-17721"/>
            <a:ext cx="1800200" cy="11414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44350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40" b="18253"/>
          <a:stretch/>
        </p:blipFill>
        <p:spPr>
          <a:xfrm>
            <a:off x="1907704" y="2714624"/>
            <a:ext cx="4876800" cy="1238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-11503" y="474345"/>
            <a:ext cx="30713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cs typeface="Arial" pitchFamily="34" charset="0"/>
              </a:rPr>
              <a:t>Biblioteca Digital</a:t>
            </a:r>
          </a:p>
        </p:txBody>
      </p:sp>
      <p:pic>
        <p:nvPicPr>
          <p:cNvPr id="6" name="Imagen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64" y="37492"/>
            <a:ext cx="2347002" cy="4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144" y="1643063"/>
            <a:ext cx="4145795" cy="327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86471" y="3741392"/>
            <a:ext cx="1333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err="1" smtClean="0"/>
              <a:t>bibliotecadigital</a:t>
            </a:r>
            <a:endParaRPr lang="es-ES" sz="105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722967" y="3995308"/>
            <a:ext cx="13970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/>
              <a:t>  </a:t>
            </a:r>
            <a:r>
              <a:rPr lang="es-ES" sz="1050" b="1" dirty="0" err="1" smtClean="0"/>
              <a:t>bibliotecadigital</a:t>
            </a:r>
            <a:endParaRPr lang="es-ES" sz="1050" b="1" dirty="0"/>
          </a:p>
        </p:txBody>
      </p:sp>
      <p:sp>
        <p:nvSpPr>
          <p:cNvPr id="9" name="8 Elipse"/>
          <p:cNvSpPr/>
          <p:nvPr/>
        </p:nvSpPr>
        <p:spPr>
          <a:xfrm>
            <a:off x="2671804" y="3573015"/>
            <a:ext cx="1456174" cy="879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3" name="5 Título"/>
          <p:cNvSpPr txBox="1">
            <a:spLocks/>
          </p:cNvSpPr>
          <p:nvPr/>
        </p:nvSpPr>
        <p:spPr>
          <a:xfrm>
            <a:off x="7400392" y="3036495"/>
            <a:ext cx="135729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Llamada rectangular"/>
          <p:cNvSpPr/>
          <p:nvPr/>
        </p:nvSpPr>
        <p:spPr>
          <a:xfrm>
            <a:off x="79516" y="4914275"/>
            <a:ext cx="2005230" cy="968003"/>
          </a:xfrm>
          <a:prstGeom prst="wedgeRectCallout">
            <a:avLst>
              <a:gd name="adj1" fmla="val 86351"/>
              <a:gd name="adj2" fmla="val -11788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" sz="1600" b="1" dirty="0" smtClean="0">
                <a:ln w="10541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</a:rPr>
              <a:t>PROCESO DE REGISTRO UVAQ</a:t>
            </a:r>
          </a:p>
        </p:txBody>
      </p:sp>
      <p:pic>
        <p:nvPicPr>
          <p:cNvPr id="15" name="Picture 2" descr="http://t0.gstatic.com/images?q=tbn:ANd9GcQwFCvWmCoyeuC4hrEC2hNOQ2AnpCCDVMOt_85BgaS5sPOYTWI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144" y="188640"/>
            <a:ext cx="17141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5 Título"/>
          <p:cNvSpPr txBox="1">
            <a:spLocks/>
          </p:cNvSpPr>
          <p:nvPr/>
        </p:nvSpPr>
        <p:spPr>
          <a:xfrm>
            <a:off x="4127978" y="2365116"/>
            <a:ext cx="3543477" cy="459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normalizeH="0" baseline="0" noProof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Aparecerá la liga de acceso en la parte inferior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592095" y="3036495"/>
            <a:ext cx="2471383" cy="300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Conector recto de flecha"/>
          <p:cNvCxnSpPr/>
          <p:nvPr/>
        </p:nvCxnSpPr>
        <p:spPr>
          <a:xfrm>
            <a:off x="3421505" y="4452379"/>
            <a:ext cx="1698571" cy="102700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059832" y="692696"/>
            <a:ext cx="349856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lnSpc>
                <a:spcPct val="200000"/>
              </a:lnSpc>
              <a:defRPr/>
            </a:pPr>
            <a:r>
              <a:rPr lang="es-ES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ＭＳ Ｐゴシック" pitchFamily="16" charset="-128"/>
                <a:cs typeface="Tahoma" pitchFamily="34" charset="0"/>
              </a:rPr>
              <a:t>¿CÓMO INGRESAR?</a:t>
            </a:r>
            <a:endParaRPr lang="es-MX" sz="2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ea typeface="ＭＳ Ｐゴシック" pitchFamily="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328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3096344" cy="89739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982" y="1340768"/>
            <a:ext cx="6577314" cy="307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539552" y="4725144"/>
            <a:ext cx="6552728" cy="163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Arial Rounded MT Bold" pitchFamily="34" charset="0"/>
              </a:rPr>
              <a:t>Esta </a:t>
            </a:r>
            <a:r>
              <a:rPr lang="es-MX" dirty="0">
                <a:latin typeface="Arial Rounded MT Bold" pitchFamily="34" charset="0"/>
              </a:rPr>
              <a:t>formada </a:t>
            </a:r>
            <a:r>
              <a:rPr lang="es-MX" dirty="0" smtClean="0">
                <a:latin typeface="Arial Rounded MT Bold" pitchFamily="34" charset="0"/>
              </a:rPr>
              <a:t>por </a:t>
            </a:r>
            <a:r>
              <a:rPr lang="es-MX" dirty="0">
                <a:latin typeface="Arial Rounded MT Bold" pitchFamily="34" charset="0"/>
              </a:rPr>
              <a:t>el acervo digital (e-</a:t>
            </a:r>
            <a:r>
              <a:rPr lang="es-MX" dirty="0" err="1">
                <a:latin typeface="Arial Rounded MT Bold" pitchFamily="34" charset="0"/>
              </a:rPr>
              <a:t>books</a:t>
            </a:r>
            <a:r>
              <a:rPr lang="es-MX" dirty="0">
                <a:latin typeface="Arial Rounded MT Bold" pitchFamily="34" charset="0"/>
              </a:rPr>
              <a:t>) de la </a:t>
            </a:r>
            <a:r>
              <a:rPr lang="es-MX" dirty="0" smtClean="0">
                <a:latin typeface="Arial Rounded MT Bold" pitchFamily="34" charset="0"/>
              </a:rPr>
              <a:t>bibliografía </a:t>
            </a:r>
            <a:r>
              <a:rPr lang="es-MX" dirty="0">
                <a:latin typeface="Arial Rounded MT Bold" pitchFamily="34" charset="0"/>
              </a:rPr>
              <a:t>básica de los planes y programas de estudio en su modalidad abierta y a distancia y </a:t>
            </a:r>
            <a:r>
              <a:rPr lang="es-MX" dirty="0" smtClean="0">
                <a:latin typeface="Arial Rounded MT Bold" pitchFamily="34" charset="0"/>
              </a:rPr>
              <a:t>se están incorporando </a:t>
            </a:r>
            <a:r>
              <a:rPr lang="es-MX" dirty="0">
                <a:latin typeface="Arial Rounded MT Bold" pitchFamily="34" charset="0"/>
              </a:rPr>
              <a:t>textos de todas las carreras que tienen mayor demanda en la biblioteca</a:t>
            </a:r>
            <a:r>
              <a:rPr lang="es-MX" dirty="0" smtClean="0">
                <a:latin typeface="Arial Rounded MT Bold" pitchFamily="34" charset="0"/>
              </a:rPr>
              <a:t>.</a:t>
            </a:r>
            <a:endParaRPr lang="es-MX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626953"/>
            <a:ext cx="5521779" cy="258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95536" y="1885538"/>
            <a:ext cx="47525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site.ebrary.com/</a:t>
            </a:r>
            <a:r>
              <a:rPr kumimoji="0" lang="es-MX" sz="24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lib</a:t>
            </a:r>
            <a:r>
              <a:rPr kumimoji="0" lang="es-MX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/</a:t>
            </a:r>
            <a:r>
              <a:rPr kumimoji="0" lang="es-MX" sz="24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uvaq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01626" y="5517232"/>
            <a:ext cx="63673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238125" lvl="0" indent="0" algn="ctr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cs typeface="Arial" pitchFamily="34" charset="0"/>
              </a:rPr>
              <a:t>En  los campos de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effectLst/>
                <a:latin typeface="Arial Rounded MT Bold" pitchFamily="34" charset="0"/>
                <a:cs typeface="Arial" pitchFamily="34" charset="0"/>
              </a:rPr>
              <a:t>username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cs typeface="Arial" pitchFamily="34" charset="0"/>
              </a:rPr>
              <a:t> y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effectLst/>
                <a:latin typeface="Arial Rounded MT Bold" pitchFamily="34" charset="0"/>
                <a:cs typeface="Arial" pitchFamily="34" charset="0"/>
              </a:rPr>
              <a:t>password</a:t>
            </a:r>
            <a:endParaRPr kumimoji="0" lang="es-MX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238125" lvl="0" indent="0" algn="ctr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Ingrese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su número de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cuenta y</a:t>
            </a:r>
            <a:r>
              <a:rPr kumimoji="0" lang="es-MX" sz="20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contraseña</a:t>
            </a:r>
            <a:endParaRPr kumimoji="0" lang="es-MX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5 Título"/>
          <p:cNvSpPr txBox="1">
            <a:spLocks/>
          </p:cNvSpPr>
          <p:nvPr/>
        </p:nvSpPr>
        <p:spPr>
          <a:xfrm>
            <a:off x="179512" y="1207161"/>
            <a:ext cx="3312368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Como ingresar</a:t>
            </a:r>
          </a:p>
        </p:txBody>
      </p:sp>
      <p:cxnSp>
        <p:nvCxnSpPr>
          <p:cNvPr id="7" name="6 Conector curvado"/>
          <p:cNvCxnSpPr>
            <a:stCxn id="14" idx="0"/>
          </p:cNvCxnSpPr>
          <p:nvPr/>
        </p:nvCxnSpPr>
        <p:spPr>
          <a:xfrm rot="16200000" flipV="1">
            <a:off x="2680488" y="4312400"/>
            <a:ext cx="1296144" cy="111352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3096344" cy="8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11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11560" y="2328926"/>
            <a:ext cx="63673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Asistir a la biblioteca para solicitarla </a:t>
            </a:r>
          </a:p>
          <a:p>
            <a:pPr marR="238125" lvl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    </a:t>
            </a:r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(se requiere presentar tu credencial UVAQ)</a:t>
            </a:r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Se te asignara un nombre de usuario y una contraseña para ingresar a </a:t>
            </a:r>
            <a:r>
              <a:rPr lang="es-MX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ebrary</a:t>
            </a:r>
            <a:endParaRPr lang="es-MX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marL="457200" marR="238125" lvl="0" indent="-45720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Con estos datos ya puedes tener acceso a </a:t>
            </a:r>
            <a:r>
              <a:rPr lang="es-MX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ebrary</a:t>
            </a:r>
            <a:endParaRPr lang="es-MX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5 Título"/>
          <p:cNvSpPr txBox="1">
            <a:spLocks/>
          </p:cNvSpPr>
          <p:nvPr/>
        </p:nvSpPr>
        <p:spPr>
          <a:xfrm>
            <a:off x="395536" y="1547247"/>
            <a:ext cx="5040560" cy="68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Como </a:t>
            </a: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tramitar tu cuenta</a:t>
            </a:r>
            <a:endParaRPr kumimoji="0" lang="es-ES" sz="3200" b="1" i="0" u="none" strike="noStrike" kern="120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3096344" cy="897392"/>
          </a:xfrm>
          <a:prstGeom prst="rect">
            <a:avLst/>
          </a:prstGeom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115616" y="5065230"/>
            <a:ext cx="47525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site.ebrary.com/</a:t>
            </a:r>
            <a:r>
              <a:rPr kumimoji="0" lang="es-MX" sz="24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lib</a:t>
            </a:r>
            <a:r>
              <a:rPr kumimoji="0" lang="es-MX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/</a:t>
            </a:r>
            <a:r>
              <a:rPr kumimoji="0" lang="es-MX" sz="24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rPr>
              <a:t>uvaq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31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206034"/>
            <a:ext cx="7632848" cy="481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Título"/>
          <p:cNvSpPr txBox="1">
            <a:spLocks/>
          </p:cNvSpPr>
          <p:nvPr/>
        </p:nvSpPr>
        <p:spPr>
          <a:xfrm>
            <a:off x="3275856" y="164133"/>
            <a:ext cx="3857652" cy="7858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Pantalla de inicio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3096344" cy="897392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>
          <a:xfrm>
            <a:off x="3203848" y="1610895"/>
            <a:ext cx="200083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3209" y="4349172"/>
            <a:ext cx="3300791" cy="24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Llamada rectangular"/>
          <p:cNvSpPr/>
          <p:nvPr/>
        </p:nvSpPr>
        <p:spPr>
          <a:xfrm>
            <a:off x="4944584" y="2757155"/>
            <a:ext cx="1480270" cy="864096"/>
          </a:xfrm>
          <a:prstGeom prst="wedgeRectCallout">
            <a:avLst>
              <a:gd name="adj1" fmla="val 113544"/>
              <a:gd name="adj2" fmla="val -159134"/>
            </a:avLst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Para obtener ayuda sobre</a:t>
            </a:r>
          </a:p>
          <a:p>
            <a:pPr algn="ctr"/>
            <a:r>
              <a:rPr lang="es-MX" sz="1400" dirty="0" smtClean="0"/>
              <a:t> E-libro</a:t>
            </a:r>
            <a:endParaRPr lang="es-ES" sz="1400" dirty="0"/>
          </a:p>
        </p:txBody>
      </p:sp>
      <p:cxnSp>
        <p:nvCxnSpPr>
          <p:cNvPr id="10" name="21 Forma"/>
          <p:cNvCxnSpPr/>
          <p:nvPr/>
        </p:nvCxnSpPr>
        <p:spPr>
          <a:xfrm rot="16200000" flipH="1">
            <a:off x="6188509" y="3204023"/>
            <a:ext cx="2610195" cy="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Título"/>
          <p:cNvSpPr txBox="1">
            <a:spLocks/>
          </p:cNvSpPr>
          <p:nvPr/>
        </p:nvSpPr>
        <p:spPr>
          <a:xfrm>
            <a:off x="3419872" y="358538"/>
            <a:ext cx="3061551" cy="5715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Tipos de búsquedas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3096344" cy="897392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36590" y="1304764"/>
            <a:ext cx="7599534" cy="4956633"/>
            <a:chOff x="36590" y="1304764"/>
            <a:chExt cx="7599534" cy="4956633"/>
          </a:xfrm>
        </p:grpSpPr>
        <p:sp>
          <p:nvSpPr>
            <p:cNvPr id="4" name="5 Título"/>
            <p:cNvSpPr txBox="1">
              <a:spLocks/>
            </p:cNvSpPr>
            <p:nvPr/>
          </p:nvSpPr>
          <p:spPr>
            <a:xfrm>
              <a:off x="36590" y="1304764"/>
              <a:ext cx="2338097" cy="78581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s-ES" sz="2000" b="1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Búsqueda </a:t>
              </a:r>
              <a:r>
                <a:rPr lang="es-ES" sz="20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simple </a:t>
              </a:r>
            </a:p>
          </p:txBody>
        </p:sp>
        <p:sp>
          <p:nvSpPr>
            <p:cNvPr id="7" name="5 Título"/>
            <p:cNvSpPr txBox="1">
              <a:spLocks/>
            </p:cNvSpPr>
            <p:nvPr/>
          </p:nvSpPr>
          <p:spPr>
            <a:xfrm>
              <a:off x="36590" y="3288119"/>
              <a:ext cx="3143272" cy="785818"/>
            </a:xfrm>
            <a:prstGeom prst="rect">
              <a:avLst/>
            </a:prstGeom>
          </p:spPr>
          <p:txBody>
            <a:bodyPr anchor="ctr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s-ES" sz="2000" b="1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Búsqueda </a:t>
              </a:r>
              <a:r>
                <a:rPr lang="es-ES" sz="20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avanzada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7691" y="1880828"/>
              <a:ext cx="7098433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1041" y="3864369"/>
              <a:ext cx="6313413" cy="2397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3575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Título"/>
          <p:cNvSpPr txBox="1">
            <a:spLocks/>
          </p:cNvSpPr>
          <p:nvPr/>
        </p:nvSpPr>
        <p:spPr>
          <a:xfrm>
            <a:off x="22259" y="2518340"/>
            <a:ext cx="5286412" cy="500066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 de la Búsqueda </a:t>
            </a:r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simple </a:t>
            </a:r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-2767" y="1268760"/>
            <a:ext cx="2483207" cy="78581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Búsqueda </a:t>
            </a:r>
            <a:r>
              <a:rPr lang="es-ES" sz="2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simple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060" y="3018406"/>
            <a:ext cx="6324164" cy="37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 bwMode="auto">
          <a:xfrm>
            <a:off x="2640439" y="1124744"/>
            <a:ext cx="443085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3096344" cy="8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6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Título"/>
          <p:cNvSpPr txBox="1">
            <a:spLocks/>
          </p:cNvSpPr>
          <p:nvPr/>
        </p:nvSpPr>
        <p:spPr>
          <a:xfrm>
            <a:off x="0" y="908720"/>
            <a:ext cx="3206615" cy="78581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Búsqueda avanzada</a:t>
            </a:r>
            <a:endParaRPr lang="es-ES" sz="2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3096344" cy="897392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692707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57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Título"/>
          <p:cNvSpPr txBox="1">
            <a:spLocks/>
          </p:cNvSpPr>
          <p:nvPr/>
        </p:nvSpPr>
        <p:spPr>
          <a:xfrm>
            <a:off x="3502803" y="416856"/>
            <a:ext cx="3168351" cy="6429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Ficha del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9 Llamada rectangular"/>
          <p:cNvSpPr/>
          <p:nvPr/>
        </p:nvSpPr>
        <p:spPr>
          <a:xfrm>
            <a:off x="275678" y="1474459"/>
            <a:ext cx="1010772" cy="817629"/>
          </a:xfrm>
          <a:prstGeom prst="wedgeRectCallout">
            <a:avLst>
              <a:gd name="adj1" fmla="val 11371"/>
              <a:gd name="adj2" fmla="val 12357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Portada del libro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Llamada rectangular"/>
          <p:cNvSpPr/>
          <p:nvPr/>
        </p:nvSpPr>
        <p:spPr>
          <a:xfrm>
            <a:off x="3203848" y="1830561"/>
            <a:ext cx="1010772" cy="592768"/>
          </a:xfrm>
          <a:prstGeom prst="wedgeRectCallout">
            <a:avLst>
              <a:gd name="adj1" fmla="val -62645"/>
              <a:gd name="adj2" fmla="val 1483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Titulo del libro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Llamada rectangular"/>
          <p:cNvSpPr/>
          <p:nvPr/>
        </p:nvSpPr>
        <p:spPr>
          <a:xfrm>
            <a:off x="275678" y="4796011"/>
            <a:ext cx="1832025" cy="592768"/>
          </a:xfrm>
          <a:prstGeom prst="wedgeRectCallout">
            <a:avLst>
              <a:gd name="adj1" fmla="val 28710"/>
              <a:gd name="adj2" fmla="val -12437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Expande la tabla de contenido del libro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3096344" cy="8973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678" y="2976333"/>
            <a:ext cx="7535793" cy="1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Llamada rectangular"/>
          <p:cNvSpPr/>
          <p:nvPr/>
        </p:nvSpPr>
        <p:spPr>
          <a:xfrm>
            <a:off x="4716016" y="4762979"/>
            <a:ext cx="1452985" cy="790357"/>
          </a:xfrm>
          <a:prstGeom prst="wedgeRectCallout">
            <a:avLst>
              <a:gd name="adj1" fmla="val -91682"/>
              <a:gd name="adj2" fmla="val -1435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Enlace directo a los temas del libro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18 Llamada rectangular"/>
          <p:cNvSpPr/>
          <p:nvPr/>
        </p:nvSpPr>
        <p:spPr>
          <a:xfrm>
            <a:off x="5660382" y="2976333"/>
            <a:ext cx="1287882" cy="687624"/>
          </a:xfrm>
          <a:prstGeom prst="wedgeRectCallout">
            <a:avLst>
              <a:gd name="adj1" fmla="val -116166"/>
              <a:gd name="adj2" fmla="val 2026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Ficha bibliográfica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7150" y="5273681"/>
            <a:ext cx="2295526" cy="122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curvado"/>
          <p:cNvCxnSpPr>
            <a:stCxn id="15" idx="2"/>
            <a:endCxn id="4100" idx="1"/>
          </p:cNvCxnSpPr>
          <p:nvPr/>
        </p:nvCxnSpPr>
        <p:spPr>
          <a:xfrm rot="16200000" flipH="1">
            <a:off x="1409915" y="5170554"/>
            <a:ext cx="499011" cy="93545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12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823" y="1052736"/>
            <a:ext cx="8017685" cy="525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2160240" cy="626087"/>
          </a:xfrm>
          <a:prstGeom prst="rect">
            <a:avLst/>
          </a:prstGeom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3131840" y="169663"/>
            <a:ext cx="3960440" cy="6429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Pantalla del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7724844" y="237764"/>
            <a:ext cx="1152128" cy="574817"/>
          </a:xfrm>
          <a:prstGeom prst="wedgeRoundRectCallout">
            <a:avLst>
              <a:gd name="adj1" fmla="val -40253"/>
              <a:gd name="adj2" fmla="val 9317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Configuración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4126665" y="2348880"/>
            <a:ext cx="1152128" cy="574817"/>
          </a:xfrm>
          <a:prstGeom prst="wedgeRoundRectCallout">
            <a:avLst>
              <a:gd name="adj1" fmla="val -40253"/>
              <a:gd name="adj2" fmla="val 9317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Información de disponibilidad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2051720" y="4415048"/>
            <a:ext cx="1440160" cy="670136"/>
          </a:xfrm>
          <a:prstGeom prst="wedgeRoundRectCallout">
            <a:avLst>
              <a:gd name="adj1" fmla="val -90068"/>
              <a:gd name="adj2" fmla="val -13359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Descarga completa o por capítulos</a:t>
            </a:r>
            <a:endParaRPr lang="es-MX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085" y="1052736"/>
            <a:ext cx="3133278" cy="50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-1" y="58154"/>
            <a:ext cx="1940959" cy="562534"/>
          </a:xfrm>
          <a:prstGeom prst="rect">
            <a:avLst/>
          </a:prstGeom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134419" y="620688"/>
            <a:ext cx="2232248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Detalles del libro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11832" y="1736812"/>
            <a:ext cx="539552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6104" y="1461205"/>
            <a:ext cx="2471886" cy="418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 Título"/>
          <p:cNvSpPr txBox="1">
            <a:spLocks/>
          </p:cNvSpPr>
          <p:nvPr/>
        </p:nvSpPr>
        <p:spPr>
          <a:xfrm>
            <a:off x="3304013" y="1069809"/>
            <a:ext cx="2474143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Tabla de contenido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197910" y="2397309"/>
            <a:ext cx="442589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4883" y="1937031"/>
            <a:ext cx="2181200" cy="304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Título"/>
          <p:cNvSpPr txBox="1">
            <a:spLocks/>
          </p:cNvSpPr>
          <p:nvPr/>
        </p:nvSpPr>
        <p:spPr>
          <a:xfrm>
            <a:off x="5880505" y="1558399"/>
            <a:ext cx="2474143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Anotaciones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679376" y="2964363"/>
            <a:ext cx="442589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0352" y="4365104"/>
            <a:ext cx="2545804" cy="23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5 Título"/>
          <p:cNvSpPr txBox="1">
            <a:spLocks/>
          </p:cNvSpPr>
          <p:nvPr/>
        </p:nvSpPr>
        <p:spPr>
          <a:xfrm>
            <a:off x="6433500" y="3933056"/>
            <a:ext cx="1368152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Búsqueda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6403310" y="5877272"/>
            <a:ext cx="442589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5 Título"/>
          <p:cNvSpPr txBox="1">
            <a:spLocks/>
          </p:cNvSpPr>
          <p:nvPr/>
        </p:nvSpPr>
        <p:spPr>
          <a:xfrm>
            <a:off x="3388998" y="107336"/>
            <a:ext cx="3394516" cy="51335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Menú lateral</a:t>
            </a:r>
            <a:endParaRPr lang="es-E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09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Título"/>
          <p:cNvSpPr txBox="1">
            <a:spLocks/>
          </p:cNvSpPr>
          <p:nvPr/>
        </p:nvSpPr>
        <p:spPr>
          <a:xfrm>
            <a:off x="3275856" y="164133"/>
            <a:ext cx="3857652" cy="7858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Pantalla de inicio</a:t>
            </a:r>
          </a:p>
        </p:txBody>
      </p:sp>
      <p:pic>
        <p:nvPicPr>
          <p:cNvPr id="6" name="5 Imagen" descr="e-libro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4974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124744"/>
            <a:ext cx="7936680" cy="473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179512" y="1772816"/>
            <a:ext cx="3356406" cy="3888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235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2160240" cy="626087"/>
          </a:xfrm>
          <a:prstGeom prst="rect">
            <a:avLst/>
          </a:prstGeom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2950480" y="187667"/>
            <a:ext cx="3277704" cy="6429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Leer en línea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66094" y="1158887"/>
            <a:ext cx="8605651" cy="5647034"/>
            <a:chOff x="266094" y="1158887"/>
            <a:chExt cx="8605651" cy="564703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6094" y="1549337"/>
              <a:ext cx="7638661" cy="52565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Llamada rectangular redondeada"/>
            <p:cNvSpPr/>
            <p:nvPr/>
          </p:nvSpPr>
          <p:spPr>
            <a:xfrm>
              <a:off x="1562239" y="1309639"/>
              <a:ext cx="1152128" cy="574817"/>
            </a:xfrm>
            <a:prstGeom prst="wedgeRoundRectCallout">
              <a:avLst>
                <a:gd name="adj1" fmla="val 74663"/>
                <a:gd name="adj2" fmla="val 73285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Descarga libro completo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8 Llamada rectangular redondeada"/>
            <p:cNvSpPr/>
            <p:nvPr/>
          </p:nvSpPr>
          <p:spPr>
            <a:xfrm>
              <a:off x="2801630" y="1189297"/>
              <a:ext cx="1152128" cy="574817"/>
            </a:xfrm>
            <a:prstGeom prst="wedgeRoundRectCallout">
              <a:avLst>
                <a:gd name="adj1" fmla="val -12144"/>
                <a:gd name="adj2" fmla="val 76599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Descarga libro capitulo PDF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9 Llamada rectangular redondeada"/>
            <p:cNvSpPr/>
            <p:nvPr/>
          </p:nvSpPr>
          <p:spPr>
            <a:xfrm>
              <a:off x="2570351" y="2413434"/>
              <a:ext cx="648072" cy="432048"/>
            </a:xfrm>
            <a:prstGeom prst="wedgeRoundRectCallout">
              <a:avLst>
                <a:gd name="adj1" fmla="val 99281"/>
                <a:gd name="adj2" fmla="val -132147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Copia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10 Llamada rectangular redondeada"/>
            <p:cNvSpPr/>
            <p:nvPr/>
          </p:nvSpPr>
          <p:spPr>
            <a:xfrm>
              <a:off x="2940617" y="2917489"/>
              <a:ext cx="900100" cy="432048"/>
            </a:xfrm>
            <a:prstGeom prst="wedgeRoundRectCallout">
              <a:avLst>
                <a:gd name="adj1" fmla="val 45641"/>
                <a:gd name="adj2" fmla="val -242378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Imprimir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11 Llamada rectangular redondeada"/>
            <p:cNvSpPr/>
            <p:nvPr/>
          </p:nvSpPr>
          <p:spPr>
            <a:xfrm>
              <a:off x="3835434" y="2486979"/>
              <a:ext cx="900100" cy="432048"/>
            </a:xfrm>
            <a:prstGeom prst="wedgeRoundRectCallout">
              <a:avLst>
                <a:gd name="adj1" fmla="val -24201"/>
                <a:gd name="adj2" fmla="val -147579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Añadir a estantería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4735534" y="2781858"/>
              <a:ext cx="936104" cy="432048"/>
            </a:xfrm>
            <a:prstGeom prst="wedgeRoundRectCallout">
              <a:avLst>
                <a:gd name="adj1" fmla="val -23838"/>
                <a:gd name="adj2" fmla="val -211513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Resaltar texto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13 Llamada rectangular redondeada"/>
            <p:cNvSpPr/>
            <p:nvPr/>
          </p:nvSpPr>
          <p:spPr>
            <a:xfrm>
              <a:off x="5359331" y="2346016"/>
              <a:ext cx="648072" cy="432048"/>
            </a:xfrm>
            <a:prstGeom prst="wedgeRoundRectCallout">
              <a:avLst>
                <a:gd name="adj1" fmla="val -63860"/>
                <a:gd name="adj2" fmla="val -107896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Crear notas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14 Llamada rectangular redondeada"/>
            <p:cNvSpPr/>
            <p:nvPr/>
          </p:nvSpPr>
          <p:spPr>
            <a:xfrm>
              <a:off x="5359331" y="1189297"/>
              <a:ext cx="648072" cy="432048"/>
            </a:xfrm>
            <a:prstGeom prst="wedgeRoundRectCallout">
              <a:avLst>
                <a:gd name="adj1" fmla="val -146166"/>
                <a:gd name="adj2" fmla="val 132407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Citar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15 Llamada rectangular redondeada"/>
            <p:cNvSpPr/>
            <p:nvPr/>
          </p:nvSpPr>
          <p:spPr>
            <a:xfrm>
              <a:off x="4104474" y="1199248"/>
              <a:ext cx="949164" cy="432048"/>
            </a:xfrm>
            <a:prstGeom prst="wedgeRoundRectCallout">
              <a:avLst>
                <a:gd name="adj1" fmla="val -23356"/>
                <a:gd name="adj2" fmla="val 121384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Compartir enlace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16 Llamada rectangular redondeada"/>
            <p:cNvSpPr/>
            <p:nvPr/>
          </p:nvSpPr>
          <p:spPr>
            <a:xfrm>
              <a:off x="6395159" y="1158887"/>
              <a:ext cx="855712" cy="432048"/>
            </a:xfrm>
            <a:prstGeom prst="wedgeRoundRectCallout">
              <a:avLst>
                <a:gd name="adj1" fmla="val -148090"/>
                <a:gd name="adj2" fmla="val 136817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Marcar página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7 Llamada rectangular redondeada"/>
            <p:cNvSpPr/>
            <p:nvPr/>
          </p:nvSpPr>
          <p:spPr>
            <a:xfrm>
              <a:off x="6119703" y="2234469"/>
              <a:ext cx="855712" cy="432048"/>
            </a:xfrm>
            <a:prstGeom prst="wedgeRoundRectCallout">
              <a:avLst>
                <a:gd name="adj1" fmla="val -63494"/>
                <a:gd name="adj2" fmla="val -83645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Opciones de zoom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Llamada rectangular redondeada"/>
            <p:cNvSpPr/>
            <p:nvPr/>
          </p:nvSpPr>
          <p:spPr>
            <a:xfrm>
              <a:off x="7287036" y="3011725"/>
              <a:ext cx="855712" cy="432048"/>
            </a:xfrm>
            <a:prstGeom prst="wedgeRoundRectCallout">
              <a:avLst>
                <a:gd name="adj1" fmla="val -77964"/>
                <a:gd name="adj2" fmla="val -271037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Ir a página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19 Llamada rectangular redondeada"/>
            <p:cNvSpPr/>
            <p:nvPr/>
          </p:nvSpPr>
          <p:spPr>
            <a:xfrm>
              <a:off x="7870003" y="2311600"/>
              <a:ext cx="1001742" cy="500879"/>
            </a:xfrm>
            <a:prstGeom prst="wedgeRoundRectCallout">
              <a:avLst>
                <a:gd name="adj1" fmla="val -69199"/>
                <a:gd name="adj2" fmla="val -93153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Avanzar/</a:t>
              </a:r>
            </a:p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retroceder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20 Llamada rectangular redondeada"/>
            <p:cNvSpPr/>
            <p:nvPr/>
          </p:nvSpPr>
          <p:spPr>
            <a:xfrm>
              <a:off x="3224758" y="4177629"/>
              <a:ext cx="900100" cy="432048"/>
            </a:xfrm>
            <a:prstGeom prst="wedgeRoundRectCallout">
              <a:avLst>
                <a:gd name="adj1" fmla="val -142721"/>
                <a:gd name="adj2" fmla="val -74827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Buscar contenido 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21 Llamada rectangular redondeada"/>
            <p:cNvSpPr/>
            <p:nvPr/>
          </p:nvSpPr>
          <p:spPr>
            <a:xfrm>
              <a:off x="3053658" y="5509777"/>
              <a:ext cx="900100" cy="432048"/>
            </a:xfrm>
            <a:prstGeom prst="wedgeRoundRectCallout">
              <a:avLst>
                <a:gd name="adj1" fmla="val -142721"/>
                <a:gd name="adj2" fmla="val -74827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tx1"/>
                  </a:solidFill>
                </a:rPr>
                <a:t>Índice general</a:t>
              </a:r>
              <a:endParaRPr lang="es-MX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2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2160240" cy="626087"/>
          </a:xfrm>
          <a:prstGeom prst="rect">
            <a:avLst/>
          </a:prstGeom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4409120" y="208220"/>
            <a:ext cx="2520280" cy="6429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Citar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819107"/>
            <a:ext cx="7374499" cy="47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179512" y="3861048"/>
            <a:ext cx="1512168" cy="43204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0868" y="1124744"/>
            <a:ext cx="4536504" cy="34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3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Título"/>
          <p:cNvSpPr txBox="1">
            <a:spLocks/>
          </p:cNvSpPr>
          <p:nvPr/>
        </p:nvSpPr>
        <p:spPr>
          <a:xfrm>
            <a:off x="3059832" y="260647"/>
            <a:ext cx="3919522" cy="57152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Estantería Personal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2160240" cy="62608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5" y="1700808"/>
            <a:ext cx="864096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18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628800"/>
            <a:ext cx="734215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Título"/>
          <p:cNvSpPr txBox="1">
            <a:spLocks/>
          </p:cNvSpPr>
          <p:nvPr/>
        </p:nvSpPr>
        <p:spPr>
          <a:xfrm>
            <a:off x="3059832" y="260647"/>
            <a:ext cx="3919522" cy="57152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Descargar un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2160240" cy="626087"/>
          </a:xfrm>
          <a:prstGeom prst="rect">
            <a:avLst/>
          </a:prstGeom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493862" y="980728"/>
            <a:ext cx="1125810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Paso 1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18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7915" y="2461098"/>
            <a:ext cx="4173166" cy="371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526253"/>
            <a:ext cx="4320108" cy="358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Título"/>
          <p:cNvSpPr txBox="1">
            <a:spLocks/>
          </p:cNvSpPr>
          <p:nvPr/>
        </p:nvSpPr>
        <p:spPr>
          <a:xfrm>
            <a:off x="235967" y="1947746"/>
            <a:ext cx="3450630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Descarga a tu computadora</a:t>
            </a:r>
            <a:endParaRPr lang="es-ES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5 Título"/>
          <p:cNvSpPr txBox="1">
            <a:spLocks/>
          </p:cNvSpPr>
          <p:nvPr/>
        </p:nvSpPr>
        <p:spPr>
          <a:xfrm>
            <a:off x="4717914" y="1886216"/>
            <a:ext cx="4102557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Descarga a tu </a:t>
            </a:r>
            <a:r>
              <a:rPr lang="es-E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tablet</a:t>
            </a:r>
            <a:r>
              <a:rPr lang="es-E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o celular</a:t>
            </a:r>
            <a:endParaRPr lang="es-E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5 Título"/>
          <p:cNvSpPr txBox="1">
            <a:spLocks/>
          </p:cNvSpPr>
          <p:nvPr/>
        </p:nvSpPr>
        <p:spPr>
          <a:xfrm>
            <a:off x="323528" y="1237404"/>
            <a:ext cx="1125810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Paso 2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3059832" y="260647"/>
            <a:ext cx="3919522" cy="57152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Descargar un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2160240" cy="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>
          <a:xfrm>
            <a:off x="323528" y="1237404"/>
            <a:ext cx="1125810" cy="5133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Paso 3</a:t>
            </a:r>
            <a:endParaRPr lang="es-E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5 Título"/>
          <p:cNvSpPr txBox="1">
            <a:spLocks/>
          </p:cNvSpPr>
          <p:nvPr/>
        </p:nvSpPr>
        <p:spPr>
          <a:xfrm>
            <a:off x="2771800" y="201363"/>
            <a:ext cx="3919522" cy="57152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Descargar un libro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2160240" cy="626087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323528" y="1356387"/>
            <a:ext cx="8208912" cy="5456989"/>
            <a:chOff x="323528" y="1356387"/>
            <a:chExt cx="8208912" cy="5456989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1640" y="1356387"/>
              <a:ext cx="4507778" cy="4078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16216" y="3503141"/>
              <a:ext cx="1511771" cy="222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 redondeado"/>
            <p:cNvSpPr/>
            <p:nvPr/>
          </p:nvSpPr>
          <p:spPr>
            <a:xfrm>
              <a:off x="6064910" y="1898850"/>
              <a:ext cx="2414382" cy="1532334"/>
            </a:xfrm>
            <a:prstGeom prst="roundRect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MX" sz="1400" dirty="0" smtClean="0">
                  <a:latin typeface="Arial Rounded MT Bold" pitchFamily="34" charset="0"/>
                </a:rPr>
                <a:t>Se </a:t>
              </a:r>
              <a:r>
                <a:rPr lang="es-MX" sz="1400" dirty="0">
                  <a:latin typeface="Arial Rounded MT Bold" pitchFamily="34" charset="0"/>
                </a:rPr>
                <a:t>descargará automáticamente a su </a:t>
              </a:r>
              <a:r>
                <a:rPr lang="es-MX" sz="1400" dirty="0" smtClean="0">
                  <a:latin typeface="Arial Rounded MT Bold" pitchFamily="34" charset="0"/>
                </a:rPr>
                <a:t>computadora. </a:t>
              </a:r>
            </a:p>
            <a:p>
              <a:pPr algn="ctr"/>
              <a:r>
                <a:rPr lang="es-MX" sz="1400" dirty="0" smtClean="0">
                  <a:latin typeface="Arial Rounded MT Bold" pitchFamily="34" charset="0"/>
                </a:rPr>
                <a:t>Aparecerá </a:t>
              </a:r>
              <a:r>
                <a:rPr lang="es-MX" sz="1400" dirty="0">
                  <a:latin typeface="Arial Rounded MT Bold" pitchFamily="34" charset="0"/>
                </a:rPr>
                <a:t>en la barra inferior </a:t>
              </a:r>
              <a:r>
                <a:rPr lang="es-MX" sz="1400" dirty="0" smtClean="0">
                  <a:latin typeface="Arial Rounded MT Bold" pitchFamily="34" charset="0"/>
                </a:rPr>
                <a:t>del navegador</a:t>
              </a:r>
              <a:r>
                <a:rPr lang="es-MX" sz="1400" dirty="0">
                  <a:latin typeface="Arial Rounded MT Bold" pitchFamily="34" charset="0"/>
                </a:rPr>
                <a:t>, </a:t>
              </a:r>
              <a:r>
                <a:rPr lang="es-MX" sz="1400" dirty="0" smtClean="0">
                  <a:latin typeface="Arial Rounded MT Bold" pitchFamily="34" charset="0"/>
                </a:rPr>
                <a:t>con </a:t>
              </a:r>
              <a:r>
                <a:rPr lang="es-MX" sz="1400" dirty="0">
                  <a:latin typeface="Arial Rounded MT Bold" pitchFamily="34" charset="0"/>
                </a:rPr>
                <a:t>la extensión </a:t>
              </a:r>
              <a:r>
                <a:rPr lang="es-MX" sz="1400" b="1" dirty="0">
                  <a:latin typeface="Arial Rounded MT Bold" pitchFamily="34" charset="0"/>
                </a:rPr>
                <a:t>.</a:t>
              </a:r>
              <a:r>
                <a:rPr lang="es-MX" sz="1400" b="1" dirty="0" err="1">
                  <a:latin typeface="Arial Rounded MT Bold" pitchFamily="34" charset="0"/>
                </a:rPr>
                <a:t>acsm</a:t>
              </a:r>
              <a:r>
                <a:rPr lang="es-MX" sz="1400" b="1" dirty="0">
                  <a:latin typeface="Arial Rounded MT Bold" pitchFamily="34" charset="0"/>
                </a:rPr>
                <a:t>   </a:t>
              </a:r>
              <a:endParaRPr lang="es-MX" sz="1400" dirty="0">
                <a:latin typeface="Arial Rounded MT Bold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23528" y="5805264"/>
              <a:ext cx="8208912" cy="1008112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400" dirty="0">
                  <a:solidFill>
                    <a:srgbClr val="000000"/>
                  </a:solidFill>
                  <a:latin typeface="Arial Rounded MT Bold" pitchFamily="34" charset="0"/>
                  <a:cs typeface="Arial" pitchFamily="34" charset="0"/>
                </a:rPr>
                <a:t>S</a:t>
              </a:r>
              <a:r>
                <a:rPr kumimoji="0" lang="es-MX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e abrirá automáticamente el 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rial" pitchFamily="34" charset="0"/>
                </a:rPr>
                <a:t>Adobe Digital </a:t>
              </a:r>
              <a:r>
                <a:rPr kumimoji="0" lang="es-MX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rial" pitchFamily="34" charset="0"/>
                </a:rPr>
                <a:t>Editions</a:t>
              </a:r>
              <a:r>
                <a:rPr lang="es-MX" sz="1400" dirty="0" smtClean="0">
                  <a:solidFill>
                    <a:srgbClr val="000000"/>
                  </a:solidFill>
                  <a:latin typeface="Arial Rounded MT Bold" pitchFamily="34" charset="0"/>
                  <a:cs typeface="Arial" pitchFamily="34" charset="0"/>
                </a:rPr>
                <a:t>, </a:t>
              </a:r>
              <a:r>
                <a:rPr kumimoji="0" lang="es-MX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mostrándole los libros que tiene prestados, después de clic sobre el libro y disfrútelo. (La primera vez que realice este proceso Adobe le pedirá que llene un formulario con sus datos personales para obtener su 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rial" pitchFamily="34" charset="0"/>
                </a:rPr>
                <a:t>ID de Adobe</a:t>
              </a:r>
              <a:r>
                <a:rPr kumimoji="0" lang="es-MX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, esto se realiza solo una vez).</a:t>
              </a:r>
              <a:endParaRPr kumimoji="0" lang="es-MX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9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65156" y="1818055"/>
            <a:ext cx="8529439" cy="5002255"/>
            <a:chOff x="165156" y="1818055"/>
            <a:chExt cx="8529439" cy="500225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56" y="2166553"/>
              <a:ext cx="2482673" cy="1986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207" y="2204864"/>
              <a:ext cx="2403516" cy="192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557" y="2150823"/>
              <a:ext cx="2551038" cy="2029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324" y="4352522"/>
              <a:ext cx="1393267" cy="1638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921" y="4967804"/>
              <a:ext cx="1602730" cy="1852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65156" y="1818055"/>
              <a:ext cx="8064896" cy="2936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Rounded MT Bold" pitchFamily="34" charset="0"/>
                  <a:cs typeface="Arial" pitchFamily="34" charset="0"/>
                </a:rPr>
                <a:t>El periodo de préstamo es  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rial" pitchFamily="34" charset="0"/>
                </a:rPr>
                <a:t>7 días naturales 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Rounded MT Bold" pitchFamily="34" charset="0"/>
                  <a:cs typeface="Arial" pitchFamily="34" charset="0"/>
                </a:rPr>
                <a:t>y pueden disponer de 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effectLst/>
                  <a:latin typeface="Arial Rounded MT Bold" pitchFamily="34" charset="0"/>
                  <a:cs typeface="Arial" pitchFamily="34" charset="0"/>
                </a:rPr>
                <a:t>1 título</a:t>
              </a: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Rounded MT Bold" pitchFamily="34" charset="0"/>
                  <a:cs typeface="Arial" pitchFamily="34" charset="0"/>
                </a:rPr>
                <a:t>.</a:t>
              </a:r>
              <a:endParaRPr kumimoji="0" lang="es-MX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360556" y="4357643"/>
              <a:ext cx="6528963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Para devolver  el libro de clic en la flecha que aparece en la esquina superior,  izquierda del libro</a:t>
              </a:r>
              <a:endParaRPr kumimoji="0" lang="es-MX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6974897" y="4265207"/>
              <a:ext cx="639904" cy="450061"/>
            </a:xfrm>
            <a:prstGeom prst="ellipse">
              <a:avLst/>
            </a:prstGeom>
            <a:noFill/>
            <a:ln w="31750" algn="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229560" y="5391105"/>
              <a:ext cx="3620078" cy="61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De la lista que aparece seleccione Devolver el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Rounded MT Bold" pitchFamily="34" charset="0"/>
                  <a:cs typeface="Arial" pitchFamily="34" charset="0"/>
                </a:rPr>
                <a:t>elemento prestado</a:t>
              </a:r>
              <a:endParaRPr kumimoji="0" lang="es-MX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3849638" y="5699874"/>
              <a:ext cx="1748433" cy="430633"/>
            </a:xfrm>
            <a:prstGeom prst="ellipse">
              <a:avLst/>
            </a:prstGeom>
            <a:noFill/>
            <a:ln w="31750" algn="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2673252" y="2713023"/>
              <a:ext cx="381396" cy="249335"/>
            </a:xfrm>
            <a:prstGeom prst="rightArrow">
              <a:avLst>
                <a:gd name="adj1" fmla="val 50000"/>
                <a:gd name="adj2" fmla="val 26500"/>
              </a:avLst>
            </a:prstGeom>
            <a:noFill/>
            <a:ln w="9525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672394" y="2713023"/>
              <a:ext cx="381396" cy="246841"/>
            </a:xfrm>
            <a:prstGeom prst="rightArrow">
              <a:avLst>
                <a:gd name="adj1" fmla="val 50000"/>
                <a:gd name="adj2" fmla="val 26768"/>
              </a:avLst>
            </a:prstGeom>
            <a:noFill/>
            <a:ln w="9525" algn="in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283728" y="1124744"/>
            <a:ext cx="6988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s-MX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  <a:cs typeface="Arial" pitchFamily="34" charset="0"/>
              </a:rPr>
              <a:t>Procedimiento de descarga de un libro electrónico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9" t="20388" r="6249" b="16020"/>
          <a:stretch/>
        </p:blipFill>
        <p:spPr>
          <a:xfrm>
            <a:off x="107504" y="162382"/>
            <a:ext cx="2160240" cy="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38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1340768"/>
            <a:ext cx="7344817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SzPct val="110000"/>
            </a:pPr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SI TIENES DUDAS SOBRE COMO ACCEDER A LOS SERVICIOS DE BIBLIOTECA, ACUDE A CUALQUIERA DE NUESTRAS BIBLIOTECAS Y LA PERSONA QUE ATIENDE EN TURNO PODRÁ ASESORARTE, O BIEN CON EL COORDINADOR DE TU CAMPUS.</a:t>
            </a:r>
          </a:p>
          <a:p>
            <a:pPr algn="ctr">
              <a:buSzPct val="110000"/>
            </a:pPr>
            <a:endParaRPr lang="es-E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  <a:p>
            <a:pPr algn="ctr">
              <a:buSzPct val="110000"/>
            </a:pPr>
            <a:r>
              <a:rPr lang="es-E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bibliouvaq@gmail.com</a:t>
            </a:r>
          </a:p>
          <a:p>
            <a:pPr algn="ctr">
              <a:buSzPct val="110000"/>
            </a:pPr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95" y="117392"/>
            <a:ext cx="3602017" cy="6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9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7596" y="2911020"/>
            <a:ext cx="3954660" cy="31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221" y="2492195"/>
            <a:ext cx="3340379" cy="25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6764" y="1338352"/>
            <a:ext cx="7936680" cy="101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Elipse"/>
          <p:cNvSpPr/>
          <p:nvPr/>
        </p:nvSpPr>
        <p:spPr>
          <a:xfrm>
            <a:off x="7740352" y="1428736"/>
            <a:ext cx="892281" cy="336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5 Título"/>
          <p:cNvSpPr txBox="1">
            <a:spLocks/>
          </p:cNvSpPr>
          <p:nvPr/>
        </p:nvSpPr>
        <p:spPr>
          <a:xfrm>
            <a:off x="2353496" y="71011"/>
            <a:ext cx="5040560" cy="7858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Rounded MT Bold" pitchFamily="34" charset="0"/>
                <a:ea typeface="+mj-ea"/>
                <a:cs typeface="+mj-cs"/>
              </a:rPr>
              <a:t>PROCESO</a:t>
            </a:r>
            <a:r>
              <a:rPr kumimoji="0" lang="es-ES" sz="3200" b="1" i="0" u="none" strike="noStrike" kern="120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Rounded MT Bold" pitchFamily="34" charset="0"/>
                <a:ea typeface="+mj-ea"/>
                <a:cs typeface="+mj-cs"/>
              </a:rPr>
              <a:t> DE REGISTRO</a:t>
            </a:r>
            <a:endParaRPr kumimoji="0" lang="es-ES" sz="3200" b="1" i="0" u="none" strike="noStrike" kern="120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8286776" y="1643050"/>
            <a:ext cx="35719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MX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ea typeface="ＭＳ Ｐゴシック" pitchFamily="16" charset="-128"/>
                <a:cs typeface="+mn-cs"/>
              </a:rPr>
              <a:t>1</a:t>
            </a:r>
          </a:p>
        </p:txBody>
      </p:sp>
      <p:pic>
        <p:nvPicPr>
          <p:cNvPr id="13" name="12 Imagen" descr="e-libro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160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7" name="16 Forma"/>
          <p:cNvCxnSpPr>
            <a:stCxn id="10" idx="2"/>
            <a:endCxn id="9" idx="0"/>
          </p:cNvCxnSpPr>
          <p:nvPr/>
        </p:nvCxnSpPr>
        <p:spPr>
          <a:xfrm rot="10800000" flipV="1">
            <a:off x="931234" y="1597015"/>
            <a:ext cx="6809118" cy="2829679"/>
          </a:xfrm>
          <a:prstGeom prst="curvedConnector2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Forma"/>
          <p:cNvCxnSpPr/>
          <p:nvPr/>
        </p:nvCxnSpPr>
        <p:spPr>
          <a:xfrm flipV="1">
            <a:off x="1453909" y="4497541"/>
            <a:ext cx="4604134" cy="12982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92183" y="5189491"/>
            <a:ext cx="5387930" cy="1384995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+mn-lt"/>
              </a:rPr>
              <a:t>Requisitos para crear nombre y contraseña:</a:t>
            </a:r>
          </a:p>
          <a:p>
            <a:endParaRPr lang="es-MX" sz="1400" b="1" dirty="0" smtClean="0">
              <a:latin typeface="+mn-lt"/>
            </a:endParaRPr>
          </a:p>
          <a:p>
            <a:r>
              <a:rPr lang="es-MX" sz="1400" dirty="0" smtClean="0">
                <a:latin typeface="+mn-lt"/>
              </a:rPr>
              <a:t>1.- Usar solo letras y números</a:t>
            </a:r>
          </a:p>
          <a:p>
            <a:r>
              <a:rPr lang="es-MX" sz="1400" dirty="0" smtClean="0">
                <a:latin typeface="+mn-lt"/>
              </a:rPr>
              <a:t>2.- NO usar caracteres especiales como acentos, tildes, diéresis, puntos, diagonales, guiones, etc.</a:t>
            </a:r>
          </a:p>
          <a:p>
            <a:endParaRPr lang="es-MX" sz="1400" dirty="0" smtClean="0">
              <a:latin typeface="+mn-lt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08559" y="4426695"/>
            <a:ext cx="1045350" cy="407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29189" y="3460831"/>
            <a:ext cx="42862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s-MX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ea typeface="ＭＳ Ｐゴシック" pitchFamily="16" charset="-128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5671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94" y="4509120"/>
            <a:ext cx="9040033" cy="11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823" y="1426282"/>
            <a:ext cx="5371411" cy="25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e-libro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6632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" name="5 Título"/>
          <p:cNvSpPr txBox="1">
            <a:spLocks/>
          </p:cNvSpPr>
          <p:nvPr/>
        </p:nvSpPr>
        <p:spPr>
          <a:xfrm>
            <a:off x="2461754" y="125791"/>
            <a:ext cx="456874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  <a:ea typeface="+mj-ea"/>
                <a:cs typeface="+mj-cs"/>
              </a:rPr>
              <a:t>USUARIO</a:t>
            </a:r>
            <a:r>
              <a:rPr kumimoji="0" lang="es-ES" sz="2800" b="1" i="0" u="none" strike="noStrike" kern="120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Rounded MT Bold" pitchFamily="34" charset="0"/>
                <a:ea typeface="+mj-ea"/>
                <a:cs typeface="+mj-cs"/>
              </a:rPr>
              <a:t> REGISTRADO</a:t>
            </a:r>
            <a:endParaRPr kumimoji="0" lang="es-ES" sz="2800" b="1" i="0" u="none" strike="noStrike" kern="120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cxnSp>
        <p:nvCxnSpPr>
          <p:cNvPr id="9" name="21 Forma"/>
          <p:cNvCxnSpPr/>
          <p:nvPr/>
        </p:nvCxnSpPr>
        <p:spPr>
          <a:xfrm rot="16200000" flipH="1">
            <a:off x="3517927" y="3732103"/>
            <a:ext cx="1293605" cy="82436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3208758" y="4791087"/>
            <a:ext cx="27363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610895"/>
            <a:ext cx="3300791" cy="24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Llamada rectangular"/>
          <p:cNvSpPr/>
          <p:nvPr/>
        </p:nvSpPr>
        <p:spPr>
          <a:xfrm>
            <a:off x="6421694" y="5659452"/>
            <a:ext cx="1480270" cy="864096"/>
          </a:xfrm>
          <a:prstGeom prst="wedgeRectCallout">
            <a:avLst>
              <a:gd name="adj1" fmla="val 109040"/>
              <a:gd name="adj2" fmla="val -131068"/>
            </a:avLst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Para obtener ayuda sobre</a:t>
            </a:r>
          </a:p>
          <a:p>
            <a:pPr algn="ctr"/>
            <a:r>
              <a:rPr lang="es-MX" sz="1400" dirty="0" smtClean="0"/>
              <a:t> E-libro</a:t>
            </a:r>
            <a:endParaRPr lang="es-ES" sz="1400" dirty="0"/>
          </a:p>
        </p:txBody>
      </p:sp>
      <p:sp>
        <p:nvSpPr>
          <p:cNvPr id="3" name="2 Rectángulo"/>
          <p:cNvSpPr/>
          <p:nvPr/>
        </p:nvSpPr>
        <p:spPr>
          <a:xfrm>
            <a:off x="3000332" y="2124107"/>
            <a:ext cx="2343036" cy="145848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21 Forma"/>
          <p:cNvCxnSpPr/>
          <p:nvPr/>
        </p:nvCxnSpPr>
        <p:spPr>
          <a:xfrm rot="16200000" flipV="1">
            <a:off x="8239475" y="4426112"/>
            <a:ext cx="1017980" cy="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18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e-libro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5947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098774" y="957731"/>
            <a:ext cx="6480720" cy="59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smtClean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¿Cómo visualizar documentos?</a:t>
            </a:r>
            <a:endParaRPr lang="es-ES" sz="3200" b="1" dirty="0">
              <a:ln w="11430">
                <a:solidFill>
                  <a:srgbClr val="FF33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6703" y="1792070"/>
            <a:ext cx="8424863" cy="314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110000"/>
              <a:buFont typeface="Wingdings" panose="05000000000000000000" pitchFamily="2" charset="2"/>
              <a:buChar char="ü"/>
            </a:pPr>
            <a:r>
              <a:rPr lang="es-ES_tradnl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Descarga de los contenidos en diferentes dispositivos</a:t>
            </a:r>
            <a:r>
              <a:rPr lang="es-ES_tradnl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_tradnl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que sean compatibles con </a:t>
            </a:r>
            <a:r>
              <a:rPr lang="es-ES_tradnl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Adobe Digital </a:t>
            </a:r>
            <a:r>
              <a:rPr lang="es-ES_tradnl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Editions</a:t>
            </a:r>
            <a:r>
              <a:rPr lang="es-ES_tradnl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_tradnl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(tabletas, teléfonos móviles, Sony Reader, </a:t>
            </a:r>
            <a:r>
              <a:rPr lang="es-ES_tradnl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etc</a:t>
            </a:r>
            <a:r>
              <a:rPr lang="es-ES_tradnl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). 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110000"/>
              <a:buFont typeface="Wingdings" panose="05000000000000000000" pitchFamily="2" charset="2"/>
              <a:buChar char="ü"/>
            </a:pPr>
            <a:r>
              <a:rPr lang="es-ES_tradnl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Aplicación propia </a:t>
            </a:r>
            <a:r>
              <a:rPr lang="es-ES_tradnl" altLang="en-US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_tradnl" altLang="ja-JP" sz="2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ebrary</a:t>
            </a:r>
            <a:r>
              <a:rPr lang="es-ES_tradnl" altLang="en-US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  <a:r>
              <a:rPr lang="es-ES_tradnl" altLang="ja-JP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para dispositivos </a:t>
            </a:r>
            <a:r>
              <a:rPr lang="es-ES_tradnl" altLang="ja-JP" sz="22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iOS</a:t>
            </a:r>
            <a:r>
              <a:rPr lang="es-ES_tradnl" altLang="ja-JP" sz="2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_tradnl" altLang="ja-JP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_tradnl" altLang="ja-JP" sz="2200" dirty="0" smtClean="0">
                <a:latin typeface="Calibri" panose="020F0502020204030204" pitchFamily="34" charset="0"/>
              </a:rPr>
              <a:t>(sistema </a:t>
            </a:r>
            <a:r>
              <a:rPr lang="es-ES_tradnl" altLang="ja-JP" sz="2200" dirty="0">
                <a:latin typeface="Calibri" panose="020F0502020204030204" pitchFamily="34" charset="0"/>
              </a:rPr>
              <a:t>operativo móvil de </a:t>
            </a:r>
            <a:r>
              <a:rPr lang="es-ES_tradnl" altLang="ja-JP" sz="2200" dirty="0" smtClean="0">
                <a:latin typeface="Calibri" panose="020F0502020204030204" pitchFamily="34" charset="0"/>
              </a:rPr>
              <a:t>Apple Inc.) </a:t>
            </a:r>
            <a:r>
              <a:rPr lang="es-ES_tradnl" altLang="ja-JP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que </a:t>
            </a:r>
            <a:r>
              <a:rPr lang="es-ES_tradnl" altLang="ja-JP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permite la lectura online y offline de e-</a:t>
            </a:r>
            <a:r>
              <a:rPr lang="es-ES_tradnl" altLang="ja-JP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books</a:t>
            </a:r>
            <a:r>
              <a:rPr lang="es-ES_tradnl" altLang="ja-JP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, disponible en el </a:t>
            </a:r>
            <a:r>
              <a:rPr lang="es-ES_tradnl" altLang="ja-JP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AppStore</a:t>
            </a:r>
            <a:r>
              <a:rPr lang="es-ES_tradnl" altLang="ja-JP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de forma gratuita.</a:t>
            </a:r>
          </a:p>
          <a:p>
            <a:pPr marL="342900" indent="-342900">
              <a:spcBef>
                <a:spcPct val="50000"/>
              </a:spcBef>
              <a:buClr>
                <a:srgbClr val="0000FF"/>
              </a:buClr>
              <a:buSzPct val="110000"/>
              <a:buFont typeface="Wingdings" panose="05000000000000000000" pitchFamily="2" charset="2"/>
              <a:buChar char="ü"/>
            </a:pPr>
            <a:r>
              <a:rPr lang="es-ES_tradnl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Aplicación propia para dispositivos Android</a:t>
            </a:r>
            <a:r>
              <a:rPr lang="es-ES_tradnl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_tradnl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que permite lectura online y offline de libros electrónicos, disponible en </a:t>
            </a:r>
            <a:r>
              <a:rPr lang="es-ES_tradnl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GooglePlay</a:t>
            </a:r>
            <a:r>
              <a:rPr lang="es-ES_tradnl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s-ES_tradnl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855" y="4952562"/>
            <a:ext cx="5040560" cy="133980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011" y="6381327"/>
            <a:ext cx="2232248" cy="3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7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e-libro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160"/>
            <a:ext cx="1987443" cy="794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5 Título"/>
          <p:cNvSpPr txBox="1">
            <a:spLocks/>
          </p:cNvSpPr>
          <p:nvPr/>
        </p:nvSpPr>
        <p:spPr>
          <a:xfrm>
            <a:off x="0" y="1916832"/>
            <a:ext cx="2627783" cy="785818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Búsqueda </a:t>
            </a:r>
            <a:r>
              <a:rPr lang="es-E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simple </a:t>
            </a:r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214305" y="922221"/>
            <a:ext cx="6960266" cy="5715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Tipos de búsquedas </a:t>
            </a:r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en </a:t>
            </a:r>
            <a:r>
              <a:rPr lang="es-E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E-libro</a:t>
            </a:r>
            <a:endParaRPr lang="es-E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3" y="1749623"/>
            <a:ext cx="6276251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626" y="3356992"/>
            <a:ext cx="688169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5436096" y="4293096"/>
            <a:ext cx="3143272" cy="785818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Búsqueda </a:t>
            </a:r>
            <a:r>
              <a:rPr lang="es-ES" sz="2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avanzada</a:t>
            </a:r>
          </a:p>
        </p:txBody>
      </p:sp>
      <p:sp>
        <p:nvSpPr>
          <p:cNvPr id="2" name="1 Llamada rectangular redondeada"/>
          <p:cNvSpPr/>
          <p:nvPr/>
        </p:nvSpPr>
        <p:spPr>
          <a:xfrm>
            <a:off x="7174571" y="5877272"/>
            <a:ext cx="1703112" cy="792088"/>
          </a:xfrm>
          <a:prstGeom prst="wedgeRoundRectCallout">
            <a:avLst>
              <a:gd name="adj1" fmla="val -123053"/>
              <a:gd name="adj2" fmla="val -669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00FF"/>
                </a:solidFill>
              </a:rPr>
              <a:t>Por tema o categoría</a:t>
            </a:r>
            <a:endParaRPr lang="es-MX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4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5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Tema5</Template>
  <TotalTime>8954</TotalTime>
  <Words>3489</Words>
  <Application>Microsoft Office PowerPoint</Application>
  <PresentationFormat>Presentación en pantalla (4:3)</PresentationFormat>
  <Paragraphs>544</Paragraphs>
  <Slides>57</Slides>
  <Notes>57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57</vt:i4>
      </vt:variant>
    </vt:vector>
  </HeadingPairs>
  <TitlesOfParts>
    <vt:vector size="60" baseType="lpstr">
      <vt:lpstr>Tema5</vt:lpstr>
      <vt:lpstr>White with Courier font for code slides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,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uvaq</dc:creator>
  <cp:lastModifiedBy>Ramtari</cp:lastModifiedBy>
  <cp:revision>820</cp:revision>
  <cp:lastPrinted>2015-07-06T15:02:05Z</cp:lastPrinted>
  <dcterms:created xsi:type="dcterms:W3CDTF">2008-01-21T18:19:32Z</dcterms:created>
  <dcterms:modified xsi:type="dcterms:W3CDTF">2015-08-13T02:05:11Z</dcterms:modified>
</cp:coreProperties>
</file>